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6" r:id="rId6"/>
    <p:sldId id="265" r:id="rId7"/>
    <p:sldId id="279" r:id="rId8"/>
    <p:sldId id="269" r:id="rId9"/>
    <p:sldId id="270" r:id="rId10"/>
    <p:sldId id="271" r:id="rId11"/>
    <p:sldId id="268" r:id="rId12"/>
    <p:sldId id="275" r:id="rId13"/>
    <p:sldId id="276" r:id="rId14"/>
    <p:sldId id="277" r:id="rId15"/>
    <p:sldId id="272" r:id="rId16"/>
    <p:sldId id="273" r:id="rId17"/>
    <p:sldId id="278" r:id="rId18"/>
    <p:sldId id="274" r:id="rId19"/>
    <p:sldId id="280" r:id="rId20"/>
    <p:sldId id="263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1A2"/>
    <a:srgbClr val="CAE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68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/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60" y="1768475"/>
            <a:ext cx="9060180" cy="3641725"/>
          </a:xfrm>
          <a:prstGeom prst="rect">
            <a:avLst/>
          </a:prstGeom>
        </p:spPr>
        <p:txBody>
          <a:bodyPr vert="horz" wrap="square" lIns="0" tIns="108585" rIns="0" bIns="0" rtlCol="0" anchor="t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5365750" algn="l"/>
              </a:tabLst>
            </a:pPr>
            <a:r>
              <a:rPr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ПРИОРИТЕТЫ В</a:t>
            </a:r>
            <a:r>
              <a:rPr lang="en-US" altLang="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ОБРАЗОВАНИЯ:</a:t>
            </a:r>
            <a:endParaRPr sz="32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4000" spc="105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НОВЫЕ</a:t>
            </a:r>
            <a:r>
              <a:rPr sz="4000" spc="15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4000" spc="50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ВЫЗОВЫ,</a:t>
            </a:r>
            <a:r>
              <a:rPr sz="4000" spc="20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4000" spc="105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СОВРЕМЕННЫЕ</a:t>
            </a:r>
            <a:r>
              <a:rPr sz="4000" spc="15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4000" spc="75" dirty="0">
                <a:solidFill>
                  <a:srgbClr val="229B6D"/>
                </a:solidFill>
                <a:latin typeface="Cambria" panose="02040503050406030204"/>
                <a:cs typeface="Cambria" panose="02040503050406030204"/>
              </a:rPr>
              <a:t>РЕШЕНИЯ</a:t>
            </a:r>
            <a:endParaRPr sz="4000">
              <a:latin typeface="Cambria" panose="02040503050406030204"/>
              <a:cs typeface="Cambria" panose="02040503050406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6176" y="652272"/>
            <a:ext cx="4849495" cy="806450"/>
            <a:chOff x="646176" y="652272"/>
            <a:chExt cx="4849495" cy="80645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46176" y="922020"/>
              <a:ext cx="1510284" cy="38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76" y="922020"/>
              <a:ext cx="1225296" cy="4465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6923" y="652272"/>
              <a:ext cx="388620" cy="806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1939" y="1678939"/>
            <a:ext cx="11631930" cy="1330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8238" y="3623173"/>
            <a:ext cx="9705446" cy="2577465"/>
          </a:xfrm>
          <a:prstGeom prst="rect">
            <a:avLst/>
          </a:prstGeom>
        </p:spPr>
        <p:txBody>
          <a:bodyPr vert="horz" wrap="square" lIns="0" tIns="1227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41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реализуемые</a:t>
            </a:r>
            <a:r>
              <a:rPr sz="1415" b="1" spc="-1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образовательные</a:t>
            </a:r>
            <a:r>
              <a:rPr sz="141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программы</a:t>
            </a:r>
            <a:r>
              <a:rPr sz="1415" b="1" spc="-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подготовки</a:t>
            </a:r>
            <a:r>
              <a:rPr sz="1415" b="1" spc="-3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кадров</a:t>
            </a:r>
            <a:r>
              <a:rPr sz="1415" b="1" spc="-5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для</a:t>
            </a:r>
            <a:r>
              <a:rPr sz="1415" b="1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системы</a:t>
            </a:r>
            <a:r>
              <a:rPr sz="1415" b="1" spc="-1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дошкольного</a:t>
            </a:r>
            <a:r>
              <a:rPr sz="1415" b="1" spc="-3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41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образования:</a:t>
            </a:r>
            <a:endParaRPr sz="1415">
              <a:latin typeface="Candara" panose="020E0502030303020204"/>
              <a:cs typeface="Candara" panose="020E0502030303020204"/>
            </a:endParaRPr>
          </a:p>
          <a:p>
            <a:pPr marL="895350" lvl="2" indent="-882650">
              <a:lnSpc>
                <a:spcPts val="2050"/>
              </a:lnSpc>
              <a:spcBef>
                <a:spcPts val="1170"/>
              </a:spcBef>
              <a:buAutoNum type="arabicPeriod"/>
              <a:tabLst>
                <a:tab pos="895350" algn="l"/>
              </a:tabLst>
            </a:pP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Дошкольное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</a:t>
            </a:r>
            <a:r>
              <a:rPr sz="1585" b="1" spc="-4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</a:t>
            </a:r>
            <a:r>
              <a:rPr sz="1585" b="1" spc="-5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СПО)</a:t>
            </a:r>
            <a:endParaRPr sz="1585">
              <a:latin typeface="Candara" panose="020E0502030303020204"/>
              <a:cs typeface="Candara" panose="020E0502030303020204"/>
            </a:endParaRPr>
          </a:p>
          <a:p>
            <a:pPr marL="895985" lvl="2" indent="-883285">
              <a:lnSpc>
                <a:spcPts val="1825"/>
              </a:lnSpc>
              <a:buFont typeface="Candara" panose="020E0502030303020204"/>
              <a:buAutoNum type="arabicPeriod"/>
              <a:tabLst>
                <a:tab pos="895985" algn="l"/>
              </a:tabLst>
            </a:pP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образование,</a:t>
            </a:r>
            <a:r>
              <a:rPr sz="1585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Дошкольная</a:t>
            </a:r>
            <a:r>
              <a:rPr sz="158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педагогика</a:t>
            </a:r>
            <a:r>
              <a:rPr sz="1585" b="1" spc="-4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с</a:t>
            </a:r>
            <a:r>
              <a:rPr sz="1585" b="1" spc="-5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основами</a:t>
            </a:r>
            <a:r>
              <a:rPr sz="1585" b="1" spc="-4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психологии</a:t>
            </a:r>
            <a:r>
              <a:rPr sz="158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</a:t>
            </a:r>
            <a:r>
              <a:rPr sz="158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ВО)</a:t>
            </a:r>
            <a:endParaRPr sz="1585">
              <a:latin typeface="Candara" panose="020E0502030303020204"/>
              <a:cs typeface="Candara" panose="020E0502030303020204"/>
            </a:endParaRPr>
          </a:p>
          <a:p>
            <a:pPr marL="12700" marR="661670" lvl="2" indent="918845">
              <a:lnSpc>
                <a:spcPts val="1820"/>
              </a:lnSpc>
              <a:spcBef>
                <a:spcPts val="215"/>
              </a:spcBef>
              <a:buFont typeface="Candara" panose="020E0502030303020204"/>
              <a:buAutoNum type="arabicPeriod"/>
              <a:tabLst>
                <a:tab pos="930910" algn="l"/>
              </a:tabLst>
            </a:pP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,</a:t>
            </a:r>
            <a:r>
              <a:rPr sz="1585" b="1" spc="-5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Педагогика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и</a:t>
            </a:r>
            <a:r>
              <a:rPr sz="1585" b="1" spc="-7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психология</a:t>
            </a:r>
            <a:r>
              <a:rPr sz="158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дошкольного</a:t>
            </a:r>
            <a:r>
              <a:rPr sz="1585" b="1" spc="-6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образования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</a:t>
            </a:r>
            <a:r>
              <a:rPr sz="1585" b="1" spc="-7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ВО)</a:t>
            </a:r>
            <a:endParaRPr sz="1585">
              <a:latin typeface="Candara" panose="020E0502030303020204"/>
              <a:cs typeface="Candara" panose="020E0502030303020204"/>
            </a:endParaRPr>
          </a:p>
          <a:p>
            <a:pPr marL="12700">
              <a:lnSpc>
                <a:spcPts val="1615"/>
              </a:lnSpc>
            </a:pP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44.03.02</a:t>
            </a:r>
            <a:r>
              <a:rPr sz="1585" b="1" spc="-9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spc="-5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,</a:t>
            </a:r>
            <a:r>
              <a:rPr sz="1585" b="1" spc="-9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Детская</a:t>
            </a:r>
            <a:r>
              <a:rPr sz="1585" b="1" spc="-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психология</a:t>
            </a:r>
            <a:r>
              <a:rPr sz="1585" b="1" spc="-7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</a:t>
            </a:r>
            <a:r>
              <a:rPr sz="1585" b="1" spc="-8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ВО)</a:t>
            </a:r>
            <a:endParaRPr sz="1585">
              <a:latin typeface="Candara" panose="020E0502030303020204"/>
              <a:cs typeface="Candara" panose="020E0502030303020204"/>
            </a:endParaRPr>
          </a:p>
          <a:p>
            <a:pPr marL="12700" marR="1631315">
              <a:lnSpc>
                <a:spcPts val="1830"/>
              </a:lnSpc>
              <a:spcBef>
                <a:spcPts val="210"/>
              </a:spcBef>
            </a:pP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44.04.02</a:t>
            </a:r>
            <a:r>
              <a:rPr sz="1585" b="1" spc="-4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,</a:t>
            </a:r>
            <a:r>
              <a:rPr sz="1585" b="1" spc="-4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и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методическое сопровождение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в</a:t>
            </a:r>
            <a:r>
              <a:rPr sz="1585" b="1" spc="-4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дошкольном</a:t>
            </a:r>
            <a:r>
              <a:rPr sz="158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образовании</a:t>
            </a:r>
            <a:r>
              <a:rPr sz="1585" b="1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</a:t>
            </a:r>
            <a:r>
              <a:rPr sz="1585" b="1" spc="-2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ВО,</a:t>
            </a:r>
            <a:r>
              <a:rPr sz="158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МАГИСТРАТУРА)</a:t>
            </a:r>
            <a:endParaRPr sz="1585">
              <a:latin typeface="Candara" panose="020E0502030303020204"/>
              <a:cs typeface="Candara" panose="020E0502030303020204"/>
            </a:endParaRPr>
          </a:p>
          <a:p>
            <a:pPr marL="12700" marR="5080">
              <a:lnSpc>
                <a:spcPct val="80000"/>
              </a:lnSpc>
              <a:spcBef>
                <a:spcPts val="10"/>
              </a:spcBef>
            </a:pP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44.04.02</a:t>
            </a:r>
            <a:r>
              <a:rPr sz="1585" b="1" spc="-7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педагогическое</a:t>
            </a:r>
            <a:r>
              <a:rPr sz="1585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образование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,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Психология</a:t>
            </a:r>
            <a:r>
              <a:rPr sz="1585" b="1" spc="-4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семьи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и</a:t>
            </a:r>
            <a:r>
              <a:rPr sz="1585" b="1" spc="-8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семейное</a:t>
            </a:r>
            <a:r>
              <a:rPr sz="158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консультирование</a:t>
            </a:r>
            <a:r>
              <a:rPr sz="1585" b="1" spc="-4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(уровень </a:t>
            </a:r>
            <a:r>
              <a:rPr sz="158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ВО,</a:t>
            </a:r>
            <a:r>
              <a:rPr sz="1585" b="1" spc="-3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158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МАГИСТРАТУРА)</a:t>
            </a:r>
            <a:endParaRPr sz="1585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0258" y="283844"/>
            <a:ext cx="10115021" cy="101092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65" dirty="0">
                <a:solidFill>
                  <a:srgbClr val="2861AA"/>
                </a:solidFill>
              </a:rPr>
              <a:t>Одна</a:t>
            </a:r>
            <a:r>
              <a:rPr sz="2165" spc="-2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из</a:t>
            </a:r>
            <a:r>
              <a:rPr sz="2165" spc="-2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задач</a:t>
            </a:r>
            <a:r>
              <a:rPr sz="2165" spc="-35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для</a:t>
            </a:r>
            <a:r>
              <a:rPr sz="2165" spc="-5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обеспечения</a:t>
            </a:r>
            <a:r>
              <a:rPr sz="2165" spc="-2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реализации</a:t>
            </a:r>
            <a:r>
              <a:rPr sz="2165" spc="-5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ФГОС</a:t>
            </a:r>
            <a:r>
              <a:rPr sz="2165" spc="-25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ДО,</a:t>
            </a:r>
            <a:r>
              <a:rPr sz="2165" spc="-2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в</a:t>
            </a:r>
            <a:r>
              <a:rPr sz="2165" spc="-15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т.ч.</a:t>
            </a:r>
            <a:r>
              <a:rPr sz="2165" spc="-1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реализации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spc="-10" dirty="0">
                <a:solidFill>
                  <a:srgbClr val="2861AA"/>
                </a:solidFill>
              </a:rPr>
              <a:t>Концепции </a:t>
            </a:r>
            <a:r>
              <a:rPr sz="2165" dirty="0">
                <a:solidFill>
                  <a:srgbClr val="2861AA"/>
                </a:solidFill>
              </a:rPr>
              <a:t>дошкольного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образования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в</a:t>
            </a:r>
            <a:r>
              <a:rPr sz="2165" spc="-2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крае</a:t>
            </a:r>
            <a:r>
              <a:rPr sz="2165" spc="-35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–</a:t>
            </a:r>
            <a:r>
              <a:rPr sz="2165" spc="-3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подготовка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специалистов,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способных</a:t>
            </a:r>
            <a:r>
              <a:rPr sz="2165" spc="-55" dirty="0">
                <a:solidFill>
                  <a:srgbClr val="2861AA"/>
                </a:solidFill>
              </a:rPr>
              <a:t> </a:t>
            </a:r>
            <a:r>
              <a:rPr sz="2165" spc="-50" dirty="0">
                <a:solidFill>
                  <a:srgbClr val="2861AA"/>
                </a:solidFill>
              </a:rPr>
              <a:t>к</a:t>
            </a:r>
            <a:endParaRPr sz="2165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65" dirty="0">
                <a:solidFill>
                  <a:srgbClr val="2861AA"/>
                </a:solidFill>
              </a:rPr>
              <a:t>проектированию</a:t>
            </a:r>
            <a:r>
              <a:rPr sz="2165" spc="-8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и</a:t>
            </a:r>
            <a:r>
              <a:rPr sz="2165" spc="-6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моделированию</a:t>
            </a:r>
            <a:r>
              <a:rPr sz="2165" spc="-90" dirty="0">
                <a:solidFill>
                  <a:srgbClr val="2861AA"/>
                </a:solidFill>
              </a:rPr>
              <a:t> </a:t>
            </a:r>
            <a:r>
              <a:rPr sz="2165" dirty="0">
                <a:solidFill>
                  <a:srgbClr val="2861AA"/>
                </a:solidFill>
              </a:rPr>
              <a:t>образовательных</a:t>
            </a:r>
            <a:r>
              <a:rPr sz="2165" spc="-75" dirty="0">
                <a:solidFill>
                  <a:srgbClr val="2861AA"/>
                </a:solidFill>
              </a:rPr>
              <a:t> </a:t>
            </a:r>
            <a:r>
              <a:rPr sz="2165" spc="-20" dirty="0">
                <a:solidFill>
                  <a:srgbClr val="2861AA"/>
                </a:solidFill>
              </a:rPr>
              <a:t>сред</a:t>
            </a:r>
            <a:endParaRPr sz="2165"/>
          </a:p>
        </p:txBody>
      </p:sp>
      <p:sp>
        <p:nvSpPr>
          <p:cNvPr id="5" name="object 5"/>
          <p:cNvSpPr txBox="1"/>
          <p:nvPr/>
        </p:nvSpPr>
        <p:spPr>
          <a:xfrm>
            <a:off x="630258" y="1604856"/>
            <a:ext cx="7389283" cy="1678940"/>
          </a:xfrm>
          <a:prstGeom prst="rect">
            <a:avLst/>
          </a:prstGeom>
        </p:spPr>
        <p:txBody>
          <a:bodyPr vert="horz" wrap="square" lIns="0" tIns="11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КГПУ</a:t>
            </a:r>
            <a:r>
              <a:rPr sz="216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ИМ. В.П.</a:t>
            </a:r>
            <a:r>
              <a:rPr sz="2165" b="1" spc="-2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АСТАФЬЕВА</a:t>
            </a:r>
            <a:endParaRPr sz="2165">
              <a:latin typeface="Candara" panose="020E0502030303020204"/>
              <a:cs typeface="Candara" panose="020E0502030303020204"/>
            </a:endParaRPr>
          </a:p>
          <a:p>
            <a:pPr marL="12700" marR="5080">
              <a:lnSpc>
                <a:spcPct val="200000"/>
              </a:lnSpc>
            </a:pP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ИНСТИТУТ</a:t>
            </a:r>
            <a:r>
              <a:rPr sz="2165" b="1" spc="-3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ПСИХОЛОГО-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ПЕДАГОГИЧЕСКОГО</a:t>
            </a:r>
            <a:r>
              <a:rPr sz="2165" b="1" spc="-3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ОБРАЗОВАНИЯ 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КАФЕДРА</a:t>
            </a:r>
            <a:r>
              <a:rPr sz="2165" b="1" spc="-7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ПСИХОЛОГИИ</a:t>
            </a:r>
            <a:r>
              <a:rPr sz="2165" b="1" spc="-65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И</a:t>
            </a:r>
            <a:r>
              <a:rPr sz="2165" b="1" spc="-5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ПЕДАГОГИКИ</a:t>
            </a:r>
            <a:r>
              <a:rPr sz="2165" b="1" spc="-7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165" b="1" spc="-10" dirty="0">
                <a:solidFill>
                  <a:srgbClr val="2861AA"/>
                </a:solidFill>
                <a:latin typeface="Candara" panose="020E0502030303020204"/>
                <a:cs typeface="Candara" panose="020E0502030303020204"/>
              </a:rPr>
              <a:t>ДЕТСТВА</a:t>
            </a:r>
            <a:endParaRPr sz="2165">
              <a:latin typeface="Candara" panose="020E0502030303020204"/>
              <a:cs typeface="Candara" panose="020E0502030303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73830" y="1703069"/>
            <a:ext cx="4498446" cy="2038350"/>
            <a:chOff x="4768596" y="2043683"/>
            <a:chExt cx="5398135" cy="2446020"/>
          </a:xfrm>
        </p:grpSpPr>
        <p:sp>
          <p:nvSpPr>
            <p:cNvPr id="7" name="object 7"/>
            <p:cNvSpPr/>
            <p:nvPr/>
          </p:nvSpPr>
          <p:spPr>
            <a:xfrm>
              <a:off x="4776216" y="2293746"/>
              <a:ext cx="315595" cy="275590"/>
            </a:xfrm>
            <a:custGeom>
              <a:avLst/>
              <a:gdLst/>
              <a:ahLst/>
              <a:cxnLst/>
              <a:rect l="l" t="t" r="r" b="b"/>
              <a:pathLst>
                <a:path w="315595" h="275589">
                  <a:moveTo>
                    <a:pt x="309499" y="0"/>
                  </a:moveTo>
                  <a:lnTo>
                    <a:pt x="292362" y="36825"/>
                  </a:lnTo>
                  <a:lnTo>
                    <a:pt x="265284" y="70362"/>
                  </a:lnTo>
                  <a:lnTo>
                    <a:pt x="229330" y="99885"/>
                  </a:lnTo>
                  <a:lnTo>
                    <a:pt x="185565" y="124666"/>
                  </a:lnTo>
                  <a:lnTo>
                    <a:pt x="135056" y="143980"/>
                  </a:lnTo>
                  <a:lnTo>
                    <a:pt x="78867" y="157099"/>
                  </a:lnTo>
                  <a:lnTo>
                    <a:pt x="78867" y="117601"/>
                  </a:lnTo>
                  <a:lnTo>
                    <a:pt x="0" y="202945"/>
                  </a:lnTo>
                  <a:lnTo>
                    <a:pt x="78867" y="275336"/>
                  </a:lnTo>
                  <a:lnTo>
                    <a:pt x="78867" y="235965"/>
                  </a:lnTo>
                  <a:lnTo>
                    <a:pt x="136595" y="222425"/>
                  </a:lnTo>
                  <a:lnTo>
                    <a:pt x="187769" y="202578"/>
                  </a:lnTo>
                  <a:lnTo>
                    <a:pt x="231537" y="177300"/>
                  </a:lnTo>
                  <a:lnTo>
                    <a:pt x="267049" y="147462"/>
                  </a:lnTo>
                  <a:lnTo>
                    <a:pt x="293452" y="113940"/>
                  </a:lnTo>
                  <a:lnTo>
                    <a:pt x="309895" y="77606"/>
                  </a:lnTo>
                  <a:lnTo>
                    <a:pt x="315528" y="39335"/>
                  </a:lnTo>
                  <a:lnTo>
                    <a:pt x="309499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8" name="object 8"/>
            <p:cNvSpPr/>
            <p:nvPr/>
          </p:nvSpPr>
          <p:spPr>
            <a:xfrm>
              <a:off x="4776216" y="2051303"/>
              <a:ext cx="315595" cy="281940"/>
            </a:xfrm>
            <a:custGeom>
              <a:avLst/>
              <a:gdLst/>
              <a:ahLst/>
              <a:cxnLst/>
              <a:rect l="l" t="t" r="r" b="b"/>
              <a:pathLst>
                <a:path w="315595" h="281939">
                  <a:moveTo>
                    <a:pt x="0" y="0"/>
                  </a:moveTo>
                  <a:lnTo>
                    <a:pt x="0" y="78867"/>
                  </a:lnTo>
                  <a:lnTo>
                    <a:pt x="56709" y="82139"/>
                  </a:lnTo>
                  <a:lnTo>
                    <a:pt x="110083" y="91571"/>
                  </a:lnTo>
                  <a:lnTo>
                    <a:pt x="159229" y="106590"/>
                  </a:lnTo>
                  <a:lnTo>
                    <a:pt x="203258" y="126620"/>
                  </a:lnTo>
                  <a:lnTo>
                    <a:pt x="241279" y="151086"/>
                  </a:lnTo>
                  <a:lnTo>
                    <a:pt x="272400" y="179413"/>
                  </a:lnTo>
                  <a:lnTo>
                    <a:pt x="295733" y="211026"/>
                  </a:lnTo>
                  <a:lnTo>
                    <a:pt x="315468" y="281813"/>
                  </a:lnTo>
                  <a:lnTo>
                    <a:pt x="315468" y="202946"/>
                  </a:lnTo>
                  <a:lnTo>
                    <a:pt x="295733" y="132159"/>
                  </a:lnTo>
                  <a:lnTo>
                    <a:pt x="272400" y="100546"/>
                  </a:lnTo>
                  <a:lnTo>
                    <a:pt x="241279" y="72219"/>
                  </a:lnTo>
                  <a:lnTo>
                    <a:pt x="203258" y="47753"/>
                  </a:lnTo>
                  <a:lnTo>
                    <a:pt x="159229" y="27723"/>
                  </a:lnTo>
                  <a:lnTo>
                    <a:pt x="110083" y="12704"/>
                  </a:lnTo>
                  <a:lnTo>
                    <a:pt x="56709" y="3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92C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9" name="object 9"/>
            <p:cNvSpPr/>
            <p:nvPr/>
          </p:nvSpPr>
          <p:spPr>
            <a:xfrm>
              <a:off x="4776216" y="2051303"/>
              <a:ext cx="315595" cy="518159"/>
            </a:xfrm>
            <a:custGeom>
              <a:avLst/>
              <a:gdLst/>
              <a:ahLst/>
              <a:cxnLst/>
              <a:rect l="l" t="t" r="r" b="b"/>
              <a:pathLst>
                <a:path w="315595" h="518160">
                  <a:moveTo>
                    <a:pt x="315468" y="281813"/>
                  </a:moveTo>
                  <a:lnTo>
                    <a:pt x="295733" y="211026"/>
                  </a:lnTo>
                  <a:lnTo>
                    <a:pt x="272400" y="179413"/>
                  </a:lnTo>
                  <a:lnTo>
                    <a:pt x="241279" y="151086"/>
                  </a:lnTo>
                  <a:lnTo>
                    <a:pt x="203258" y="126620"/>
                  </a:lnTo>
                  <a:lnTo>
                    <a:pt x="159229" y="106590"/>
                  </a:lnTo>
                  <a:lnTo>
                    <a:pt x="110083" y="91571"/>
                  </a:lnTo>
                  <a:lnTo>
                    <a:pt x="56709" y="82139"/>
                  </a:lnTo>
                  <a:lnTo>
                    <a:pt x="0" y="78867"/>
                  </a:lnTo>
                  <a:lnTo>
                    <a:pt x="0" y="0"/>
                  </a:lnTo>
                  <a:lnTo>
                    <a:pt x="56709" y="3272"/>
                  </a:lnTo>
                  <a:lnTo>
                    <a:pt x="110083" y="12704"/>
                  </a:lnTo>
                  <a:lnTo>
                    <a:pt x="159229" y="27723"/>
                  </a:lnTo>
                  <a:lnTo>
                    <a:pt x="203258" y="47753"/>
                  </a:lnTo>
                  <a:lnTo>
                    <a:pt x="241279" y="72219"/>
                  </a:lnTo>
                  <a:lnTo>
                    <a:pt x="272400" y="100546"/>
                  </a:lnTo>
                  <a:lnTo>
                    <a:pt x="295733" y="132159"/>
                  </a:lnTo>
                  <a:lnTo>
                    <a:pt x="315468" y="202946"/>
                  </a:lnTo>
                  <a:lnTo>
                    <a:pt x="315468" y="281813"/>
                  </a:lnTo>
                  <a:lnTo>
                    <a:pt x="309673" y="320641"/>
                  </a:lnTo>
                  <a:lnTo>
                    <a:pt x="292932" y="357233"/>
                  </a:lnTo>
                  <a:lnTo>
                    <a:pt x="266212" y="390781"/>
                  </a:lnTo>
                  <a:lnTo>
                    <a:pt x="230479" y="420479"/>
                  </a:lnTo>
                  <a:lnTo>
                    <a:pt x="186699" y="445520"/>
                  </a:lnTo>
                  <a:lnTo>
                    <a:pt x="135840" y="465099"/>
                  </a:lnTo>
                  <a:lnTo>
                    <a:pt x="78867" y="478409"/>
                  </a:lnTo>
                  <a:lnTo>
                    <a:pt x="78867" y="517779"/>
                  </a:lnTo>
                  <a:lnTo>
                    <a:pt x="0" y="445388"/>
                  </a:lnTo>
                  <a:lnTo>
                    <a:pt x="78867" y="360045"/>
                  </a:lnTo>
                  <a:lnTo>
                    <a:pt x="78867" y="399542"/>
                  </a:lnTo>
                  <a:lnTo>
                    <a:pt x="135056" y="386423"/>
                  </a:lnTo>
                  <a:lnTo>
                    <a:pt x="185565" y="367109"/>
                  </a:lnTo>
                  <a:lnTo>
                    <a:pt x="229330" y="342328"/>
                  </a:lnTo>
                  <a:lnTo>
                    <a:pt x="265284" y="312805"/>
                  </a:lnTo>
                  <a:lnTo>
                    <a:pt x="292362" y="279268"/>
                  </a:lnTo>
                  <a:lnTo>
                    <a:pt x="309499" y="242443"/>
                  </a:lnTo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2848" y="2945891"/>
              <a:ext cx="333755" cy="536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3232" y="3578351"/>
              <a:ext cx="431292" cy="91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551" y="845261"/>
            <a:ext cx="3990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Основные</a:t>
            </a:r>
            <a:r>
              <a:rPr sz="3200" b="1" spc="-55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10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вызовы</a:t>
            </a:r>
            <a:r>
              <a:rPr sz="32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: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51" y="1792351"/>
            <a:ext cx="9526905" cy="10922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219710">
              <a:lnSpc>
                <a:spcPts val="2300"/>
              </a:lnSpc>
              <a:spcBef>
                <a:spcPts val="265"/>
              </a:spcBef>
            </a:pPr>
            <a:r>
              <a:rPr sz="2000" b="1" spc="-25" dirty="0">
                <a:latin typeface="Arial" panose="020B0604020202020204"/>
                <a:cs typeface="Arial" panose="020B0604020202020204"/>
              </a:rPr>
              <a:t>Технологическое</a:t>
            </a:r>
            <a:r>
              <a:rPr sz="2000" b="1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лидерство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Красноярского</a:t>
            </a:r>
            <a:r>
              <a:rPr sz="20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края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(приоритет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520" dirty="0">
                <a:latin typeface="Microsoft Sans Serif" panose="020B0604020202020204"/>
                <a:cs typeface="Microsoft Sans Serif" panose="020B0604020202020204"/>
              </a:rPr>
              <a:t>–</a:t>
            </a:r>
            <a:r>
              <a:rPr sz="20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инженерные специальности).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354965" indent="-342265">
              <a:lnSpc>
                <a:spcPts val="1750"/>
              </a:lnSpc>
              <a:buFont typeface="Microsoft Sans Serif" panose="020B0604020202020204"/>
              <a:buChar char="•"/>
              <a:tabLst>
                <a:tab pos="354965" algn="l"/>
              </a:tabLst>
            </a:pPr>
            <a:r>
              <a:rPr sz="1600" i="1" dirty="0">
                <a:latin typeface="Arial" panose="020B0604020202020204"/>
                <a:cs typeface="Arial" panose="020B0604020202020204"/>
              </a:rPr>
              <a:t>Краевая</a:t>
            </a:r>
            <a:r>
              <a:rPr sz="1600" i="1" spc="39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программа</a:t>
            </a:r>
            <a:r>
              <a:rPr sz="1600" i="1" spc="-20" dirty="0">
                <a:latin typeface="Arial" panose="020B0604020202020204"/>
                <a:cs typeface="Arial" panose="020B0604020202020204"/>
              </a:rPr>
              <a:t> «Научно-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технологическое</a:t>
            </a:r>
            <a:r>
              <a:rPr sz="1600" i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развитие</a:t>
            </a:r>
            <a:r>
              <a:rPr sz="1600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Красноярского</a:t>
            </a:r>
            <a:r>
              <a:rPr sz="1600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края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2025-</a:t>
            </a:r>
            <a:r>
              <a:rPr sz="1600" i="1" dirty="0">
                <a:latin typeface="Arial" panose="020B0604020202020204"/>
                <a:cs typeface="Arial" panose="020B0604020202020204"/>
              </a:rPr>
              <a:t>2030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0" dirty="0">
                <a:latin typeface="Arial" panose="020B0604020202020204"/>
                <a:cs typeface="Arial" panose="020B0604020202020204"/>
              </a:rPr>
              <a:t>гг.»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354965" indent="-342265">
              <a:lnSpc>
                <a:spcPts val="1885"/>
              </a:lnSpc>
              <a:buFont typeface="Microsoft Sans Serif" panose="020B0604020202020204"/>
              <a:buChar char="•"/>
              <a:tabLst>
                <a:tab pos="354965" algn="l"/>
              </a:tabLst>
            </a:pPr>
            <a:r>
              <a:rPr sz="1600" i="1" dirty="0">
                <a:latin typeface="Arial" panose="020B0604020202020204"/>
                <a:cs typeface="Arial" panose="020B0604020202020204"/>
              </a:rPr>
              <a:t>Концепция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развития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дополнительного образования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детей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в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Российской</a:t>
            </a:r>
            <a:r>
              <a:rPr sz="1600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Федерации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до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2030</a:t>
            </a:r>
            <a:r>
              <a:rPr sz="1600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г.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51" y="3535756"/>
            <a:ext cx="10406380" cy="2035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sz="3200" b="1" spc="-5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кластера </a:t>
            </a:r>
            <a:r>
              <a:rPr sz="3200" b="1" spc="-10" dirty="0">
                <a:solidFill>
                  <a:srgbClr val="2E5496"/>
                </a:solidFill>
                <a:latin typeface="Arial" panose="020B0604020202020204"/>
                <a:cs typeface="Arial" panose="020B0604020202020204"/>
              </a:rPr>
              <a:t>«Педагогика»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820"/>
              </a:lnSpc>
              <a:spcBef>
                <a:spcPts val="3575"/>
              </a:spcBef>
            </a:pPr>
            <a:r>
              <a:rPr sz="2400" spc="-40" dirty="0">
                <a:latin typeface="Microsoft Sans Serif" panose="020B0604020202020204"/>
                <a:cs typeface="Microsoft Sans Serif" panose="020B0604020202020204"/>
              </a:rPr>
              <a:t>подготовка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0" dirty="0">
                <a:latin typeface="Microsoft Sans Serif" panose="020B0604020202020204"/>
                <a:cs typeface="Microsoft Sans Serif" panose="020B0604020202020204"/>
              </a:rPr>
              <a:t>педагогов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системы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0" dirty="0"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24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5" dirty="0">
                <a:latin typeface="Microsoft Sans Serif" panose="020B0604020202020204"/>
                <a:cs typeface="Microsoft Sans Serif" panose="020B0604020202020204"/>
              </a:rPr>
              <a:t>Красноярского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края,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760"/>
              </a:lnSpc>
            </a:pP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способных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24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формированию</a:t>
            </a:r>
            <a:r>
              <a:rPr sz="24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основ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30" dirty="0">
                <a:latin typeface="Microsoft Sans Serif" panose="020B0604020202020204"/>
                <a:cs typeface="Microsoft Sans Serif" panose="020B0604020202020204"/>
              </a:rPr>
              <a:t>инженерно</a:t>
            </a:r>
            <a:r>
              <a:rPr sz="2400" spc="-30" dirty="0">
                <a:latin typeface="Arial MT"/>
                <a:cs typeface="Arial MT"/>
              </a:rPr>
              <a:t>-</a:t>
            </a:r>
            <a:r>
              <a:rPr sz="2400" spc="-25" dirty="0">
                <a:latin typeface="Microsoft Sans Serif" panose="020B0604020202020204"/>
                <a:cs typeface="Microsoft Sans Serif" panose="020B0604020202020204"/>
              </a:rPr>
              <a:t>технического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мышления</a:t>
            </a:r>
            <a:r>
              <a:rPr sz="2400" spc="-1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у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820"/>
              </a:lnSpc>
            </a:pP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24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" dirty="0">
                <a:latin typeface="Microsoft Sans Serif" panose="020B0604020202020204"/>
                <a:cs typeface="Microsoft Sans Serif" panose="020B0604020202020204"/>
              </a:rPr>
              <a:t>дошкольного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25" dirty="0">
                <a:latin typeface="Microsoft Sans Serif" panose="020B0604020202020204"/>
                <a:cs typeface="Microsoft Sans Serif" panose="020B0604020202020204"/>
              </a:rPr>
              <a:t>школьного</a:t>
            </a:r>
            <a:r>
              <a:rPr sz="24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возраста.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523" y="-6095"/>
            <a:ext cx="12199620" cy="744220"/>
            <a:chOff x="-1523" y="-6095"/>
            <a:chExt cx="12199620" cy="744220"/>
          </a:xfrm>
          <a:solidFill>
            <a:srgbClr val="9EF1A2"/>
          </a:solidFill>
        </p:grpSpPr>
        <p:sp>
          <p:nvSpPr>
            <p:cNvPr id="6" name="object 6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0" y="0"/>
                  </a:moveTo>
                  <a:lnTo>
                    <a:pt x="0" y="731520"/>
                  </a:lnTo>
                  <a:lnTo>
                    <a:pt x="12187428" y="731520"/>
                  </a:lnTo>
                  <a:lnTo>
                    <a:pt x="12187428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1218742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2187428" y="731520"/>
                  </a:lnTo>
                </a:path>
              </a:pathLst>
            </a:custGeom>
            <a:grpFill/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165" y="74930"/>
            <a:ext cx="9205595" cy="68834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22860" algn="ctr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rial" panose="020B0604020202020204" pitchFamily="34" charset="0"/>
                <a:cs typeface="Arial" panose="020B0604020202020204" pitchFamily="34" charset="0"/>
              </a:rPr>
              <a:t>Кластер</a:t>
            </a:r>
            <a:r>
              <a:rPr sz="32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15" dirty="0">
                <a:latin typeface="Arial" panose="020B0604020202020204" pitchFamily="34" charset="0"/>
                <a:cs typeface="Arial" panose="020B0604020202020204" pitchFamily="34" charset="0"/>
              </a:rPr>
              <a:t>«ПЕДАГОГИКА»</a:t>
            </a:r>
            <a:endParaRPr sz="3200" spc="-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-6095"/>
            <a:ext cx="12199620" cy="744220"/>
            <a:chOff x="-1523" y="-6095"/>
            <a:chExt cx="12199620" cy="744220"/>
          </a:xfrm>
          <a:solidFill>
            <a:srgbClr val="9EF1A2"/>
          </a:solidFill>
        </p:grpSpPr>
        <p:sp>
          <p:nvSpPr>
            <p:cNvPr id="3" name="object 3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0" y="0"/>
                  </a:moveTo>
                  <a:lnTo>
                    <a:pt x="0" y="731520"/>
                  </a:lnTo>
                  <a:lnTo>
                    <a:pt x="12187428" y="731520"/>
                  </a:lnTo>
                  <a:lnTo>
                    <a:pt x="12187428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1218742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2187428" y="731520"/>
                  </a:lnTo>
                </a:path>
              </a:pathLst>
            </a:custGeom>
            <a:grpFill/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144780"/>
            <a:ext cx="10972800" cy="6108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Кластер</a:t>
            </a:r>
            <a:r>
              <a:rPr spc="-125" dirty="0"/>
              <a:t> </a:t>
            </a:r>
            <a:r>
              <a:rPr spc="-215" dirty="0"/>
              <a:t>«ПЕДАГОГИКА»</a:t>
            </a:r>
            <a:endParaRPr spc="-21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0078" y="4064762"/>
          <a:ext cx="11739880" cy="210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0415"/>
                <a:gridCol w="4237354"/>
                <a:gridCol w="4182109"/>
              </a:tblGrid>
              <a:tr h="554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Специальность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8A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Основная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квалификация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8A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Дополнительная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квалификация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8A7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44.02.01</a:t>
                      </a:r>
                      <a:r>
                        <a:rPr sz="1400" b="1" spc="-1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Дошкольное</a:t>
                      </a:r>
                      <a:r>
                        <a:rPr sz="1400" b="1" spc="-7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образование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«Воспитатель</a:t>
                      </a:r>
                      <a:r>
                        <a:rPr sz="1400" b="1" spc="-5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детей</a:t>
                      </a:r>
                      <a:r>
                        <a:rPr sz="1400" b="1" spc="-2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дошкольного</a:t>
                      </a:r>
                      <a:r>
                        <a:rPr sz="1400" b="1" spc="-3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возраста»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«Педагог</a:t>
                      </a:r>
                      <a:r>
                        <a:rPr sz="1400" b="1" spc="-5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дополнительного</a:t>
                      </a:r>
                      <a:r>
                        <a:rPr sz="1400" b="1" spc="21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образования</a:t>
                      </a:r>
                      <a:r>
                        <a:rPr sz="1400" b="1" spc="-6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400" b="1" spc="-4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области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технического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творчества»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0570">
                <a:tc>
                  <a:txBody>
                    <a:bodyPr/>
                    <a:lstStyle/>
                    <a:p>
                      <a:pPr marL="91440" marR="5041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44.02.04</a:t>
                      </a:r>
                      <a:r>
                        <a:rPr sz="1400" b="1" spc="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Специальное</a:t>
                      </a:r>
                      <a:r>
                        <a:rPr sz="1400" b="1" spc="-5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дошкольное образование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1465">
                        <a:lnSpc>
                          <a:spcPts val="1670"/>
                        </a:lnSpc>
                        <a:spcBef>
                          <a:spcPts val="355"/>
                        </a:spcBef>
                      </a:pP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«Воспитатель</a:t>
                      </a:r>
                      <a:r>
                        <a:rPr sz="1400" b="1" spc="-3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детей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дошкольного</a:t>
                      </a:r>
                      <a:r>
                        <a:rPr sz="1400" b="1" spc="-2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возраста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400" b="1" spc="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том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числе</a:t>
                      </a:r>
                      <a:r>
                        <a:rPr sz="1400" b="1" spc="-2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ОВЗ»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55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«Педагог</a:t>
                      </a:r>
                      <a:r>
                        <a:rPr sz="1400" b="1" spc="-5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дополнительного</a:t>
                      </a:r>
                      <a:r>
                        <a:rPr sz="1400" b="1" spc="21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образования</a:t>
                      </a:r>
                      <a:r>
                        <a:rPr sz="1400" b="1" spc="-6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400" b="1" spc="-45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области технического</a:t>
                      </a:r>
                      <a:r>
                        <a:rPr sz="1400" b="1" spc="-2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E5496"/>
                          </a:solidFill>
                          <a:latin typeface="Calibri" panose="020F0502020204030204"/>
                          <a:cs typeface="Calibri" panose="020F0502020204030204"/>
                        </a:rPr>
                        <a:t>творчества»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12053" y="2273299"/>
            <a:ext cx="115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Идея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342" y="3372992"/>
            <a:ext cx="1009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1.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Подготовка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педагогов</a:t>
            </a:r>
            <a:r>
              <a:rPr sz="1800" b="1" u="sng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(воспитателей)</a:t>
            </a:r>
            <a:r>
              <a:rPr sz="1800" b="1" u="sng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2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квалификациями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(вторая</a:t>
            </a:r>
            <a:r>
              <a:rPr sz="1800" b="1" u="sng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–</a:t>
            </a:r>
            <a:r>
              <a:rPr sz="1800" b="1" u="sng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технической</a:t>
            </a:r>
            <a:r>
              <a:rPr sz="1800" b="1" u="sng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направленности)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206" y="1148333"/>
            <a:ext cx="11332845" cy="698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135"/>
              </a:spcBef>
            </a:pPr>
            <a:r>
              <a:rPr sz="2400" b="1" spc="-3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Цель</a:t>
            </a:r>
            <a:r>
              <a:rPr sz="2400" b="1" spc="-15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1800" spc="-85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подготовка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педагогов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800" spc="-6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системы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образования 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Красноярского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края,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способных</a:t>
            </a:r>
            <a:r>
              <a:rPr sz="1800" spc="-3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формированию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основ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инженерно</a:t>
            </a:r>
            <a:r>
              <a:rPr sz="1800" spc="-30" dirty="0">
                <a:solidFill>
                  <a:srgbClr val="2D75B6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технического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мышления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800" spc="-4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дошкольного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800" spc="-4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школьного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возраста.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206" y="3343097"/>
            <a:ext cx="10182860" cy="2040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indent="-1885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88595" algn="l"/>
              </a:tabLst>
            </a:pPr>
            <a:r>
              <a:rPr sz="1800" b="1" u="sng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Переподготовка</a:t>
            </a:r>
            <a:r>
              <a:rPr sz="1800" b="1" u="sng" spc="-6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/</a:t>
            </a:r>
            <a:r>
              <a:rPr sz="1800" b="1" u="sng" spc="-2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повышение</a:t>
            </a:r>
            <a:r>
              <a:rPr sz="1800" b="1" u="sng" spc="-4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квалификации</a:t>
            </a:r>
            <a:r>
              <a:rPr sz="1800" b="1" u="sng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работающих</a:t>
            </a:r>
            <a:r>
              <a:rPr sz="1800" b="1" u="sng" spc="-4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 panose="020F0502020204030204"/>
                <a:cs typeface="Calibri" panose="020F0502020204030204"/>
              </a:rPr>
              <a:t>педагогов: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0650" lvl="1" indent="-107950">
              <a:lnSpc>
                <a:spcPct val="100000"/>
              </a:lnSpc>
              <a:spcBef>
                <a:spcPts val="2185"/>
              </a:spcBef>
              <a:buChar char="-"/>
              <a:tabLst>
                <a:tab pos="120650" algn="l"/>
              </a:tabLst>
            </a:pP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Переподготовка</a:t>
            </a:r>
            <a:r>
              <a:rPr sz="1600" b="1" spc="-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педагогов (воспитателей)</a:t>
            </a:r>
            <a:r>
              <a:rPr sz="16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дополнительной</a:t>
            </a:r>
            <a:r>
              <a:rPr sz="16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профессиональной</a:t>
            </a:r>
            <a:r>
              <a:rPr sz="16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программе: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«Педагог</a:t>
            </a:r>
            <a:r>
              <a:rPr sz="1600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дополнительного</a:t>
            </a:r>
            <a:r>
              <a:rPr sz="1600" spc="27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1600" spc="-6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-5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области</a:t>
            </a:r>
            <a:r>
              <a:rPr sz="1600" spc="-6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технического</a:t>
            </a:r>
            <a:r>
              <a:rPr sz="1600" spc="-4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творчества»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99085" lvl="1" indent="-286385">
              <a:lnSpc>
                <a:spcPct val="100000"/>
              </a:lnSpc>
              <a:spcBef>
                <a:spcPts val="1920"/>
              </a:spcBef>
              <a:buFont typeface="Calibri" panose="020F0502020204030204"/>
              <a:buChar char="-"/>
              <a:tabLst>
                <a:tab pos="299085" algn="l"/>
              </a:tabLst>
            </a:pP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Повышение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квалификации</a:t>
            </a:r>
            <a:r>
              <a:rPr sz="1600" b="1" spc="-5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педагогов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600" b="1" spc="-2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дополнительным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профессиональным</a:t>
            </a:r>
            <a:r>
              <a:rPr sz="1600" b="1" spc="-2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программам,</a:t>
            </a:r>
            <a:r>
              <a:rPr sz="1600" b="1" spc="-2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направленных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99085">
              <a:lnSpc>
                <a:spcPct val="100000"/>
              </a:lnSpc>
            </a:pP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основ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технического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мышления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600" b="1" spc="-3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детей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дошкольного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возраста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99085" lvl="1" indent="-286385">
              <a:lnSpc>
                <a:spcPct val="100000"/>
              </a:lnSpc>
              <a:buFont typeface="Calibri" panose="020F0502020204030204"/>
              <a:buChar char="-"/>
              <a:tabLst>
                <a:tab pos="299085" algn="l"/>
              </a:tabLst>
            </a:pP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Организация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b="1" spc="-3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проведение</a:t>
            </a:r>
            <a:r>
              <a:rPr sz="16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стажировок</a:t>
            </a:r>
            <a:r>
              <a:rPr sz="1600" b="1" spc="-3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педагогов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ДОО</a:t>
            </a:r>
            <a:r>
              <a:rPr sz="1600" b="1" spc="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b="1" spc="-4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созданных</a:t>
            </a:r>
            <a:r>
              <a:rPr sz="1600" b="1" spc="-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мастерских</a:t>
            </a:r>
            <a:r>
              <a:rPr sz="1600" b="1" spc="-1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колледжа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206" y="1148587"/>
            <a:ext cx="11332845" cy="697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135"/>
              </a:spcBef>
            </a:pPr>
            <a:r>
              <a:rPr sz="2400" b="1" spc="-3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Цель</a:t>
            </a:r>
            <a:r>
              <a:rPr sz="2400" b="1" spc="-15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1800" spc="-85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подготовка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педагогов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800" spc="-6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системы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образования 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Красноярского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края,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способных</a:t>
            </a:r>
            <a:r>
              <a:rPr sz="1800" spc="-3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формированию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основ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инженерно</a:t>
            </a:r>
            <a:r>
              <a:rPr sz="1800" spc="-30" dirty="0">
                <a:solidFill>
                  <a:srgbClr val="2D75B6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технического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мышления</a:t>
            </a:r>
            <a:r>
              <a:rPr sz="1800" spc="-2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800" spc="-4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дошкольного</a:t>
            </a:r>
            <a:r>
              <a:rPr sz="1800" spc="-4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800" spc="-45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школьного</a:t>
            </a:r>
            <a:r>
              <a:rPr sz="1800" spc="-3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Microsoft Sans Serif" panose="020B0604020202020204"/>
                <a:cs typeface="Microsoft Sans Serif" panose="020B0604020202020204"/>
              </a:rPr>
              <a:t>возраста.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523" y="-6095"/>
            <a:ext cx="12199620" cy="744220"/>
            <a:chOff x="-1523" y="-6095"/>
            <a:chExt cx="12199620" cy="744220"/>
          </a:xfrm>
          <a:solidFill>
            <a:srgbClr val="CAE8A7"/>
          </a:solidFill>
        </p:grpSpPr>
        <p:sp>
          <p:nvSpPr>
            <p:cNvPr id="5" name="object 5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0" y="0"/>
                  </a:moveTo>
                  <a:lnTo>
                    <a:pt x="0" y="731520"/>
                  </a:lnTo>
                  <a:lnTo>
                    <a:pt x="12187428" y="731520"/>
                  </a:lnTo>
                  <a:lnTo>
                    <a:pt x="12187428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571" y="0"/>
              <a:ext cx="12187555" cy="731520"/>
            </a:xfrm>
            <a:custGeom>
              <a:avLst/>
              <a:gdLst/>
              <a:ahLst/>
              <a:cxnLst/>
              <a:rect l="l" t="t" r="r" b="b"/>
              <a:pathLst>
                <a:path w="12187555" h="731520">
                  <a:moveTo>
                    <a:pt x="1218742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2187428" y="731520"/>
                  </a:lnTo>
                </a:path>
              </a:pathLst>
            </a:custGeom>
            <a:grpFill/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5715"/>
            <a:ext cx="10972800" cy="911225"/>
          </a:xfrm>
          <a:prstGeom prst="rect">
            <a:avLst/>
          </a:prstGeom>
        </p:spPr>
        <p:txBody>
          <a:bodyPr vert="horz" wrap="square" lIns="0" tIns="12065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Кластер</a:t>
            </a:r>
            <a:r>
              <a:rPr spc="-125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spc="-215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«ПЕДАГОГИКА»</a:t>
            </a:r>
            <a:endParaRPr spc="-215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2053" y="2269998"/>
            <a:ext cx="115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Идея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27987"/>
            <a:ext cx="27482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Стремительное </a:t>
            </a:r>
            <a:r>
              <a:rPr sz="32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развитие</a:t>
            </a:r>
            <a:endParaRPr sz="320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  <a:p>
            <a:pPr marL="12700" marR="11430">
              <a:lnSpc>
                <a:spcPct val="100000"/>
              </a:lnSpc>
            </a:pPr>
            <a:r>
              <a:rPr sz="32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искусственного </a:t>
            </a:r>
            <a:r>
              <a:rPr sz="3200" b="1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интеллекта</a:t>
            </a:r>
            <a:r>
              <a:rPr sz="3200" b="1" spc="-15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320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  <a:p>
            <a:pPr marL="12700" marR="718820">
              <a:lnSpc>
                <a:spcPct val="100000"/>
              </a:lnSpc>
            </a:pPr>
            <a:r>
              <a:rPr sz="32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цифровых </a:t>
            </a:r>
            <a:r>
              <a:rPr sz="3200" b="1" spc="-2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технологий</a:t>
            </a:r>
            <a:endParaRPr sz="3200" b="1" spc="-25" dirty="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0197" y="3797046"/>
            <a:ext cx="3115310" cy="2702560"/>
          </a:xfrm>
          <a:prstGeom prst="rect">
            <a:avLst/>
          </a:prstGeom>
          <a:ln w="25907">
            <a:solidFill>
              <a:srgbClr val="609A6E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502920" marR="756285">
              <a:lnSpc>
                <a:spcPct val="100000"/>
              </a:lnSpc>
              <a:spcBef>
                <a:spcPts val="153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системы методического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50292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сопровождения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52" y="590550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807720" y="618490"/>
                </a:moveTo>
                <a:lnTo>
                  <a:pt x="188658" y="618490"/>
                </a:lnTo>
                <a:lnTo>
                  <a:pt x="188658" y="0"/>
                </a:lnTo>
                <a:lnTo>
                  <a:pt x="0" y="0"/>
                </a:lnTo>
                <a:lnTo>
                  <a:pt x="0" y="618490"/>
                </a:lnTo>
                <a:lnTo>
                  <a:pt x="0" y="807720"/>
                </a:lnTo>
                <a:lnTo>
                  <a:pt x="807720" y="807720"/>
                </a:lnTo>
                <a:lnTo>
                  <a:pt x="807720" y="61849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913378" y="256031"/>
            <a:ext cx="7498715" cy="3301365"/>
            <a:chOff x="3913378" y="256031"/>
            <a:chExt cx="7498715" cy="330136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38600" y="256031"/>
              <a:ext cx="7373111" cy="3011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19728" y="2819399"/>
              <a:ext cx="3632200" cy="731520"/>
            </a:xfrm>
            <a:custGeom>
              <a:avLst/>
              <a:gdLst/>
              <a:ahLst/>
              <a:cxnLst/>
              <a:rect l="l" t="t" r="r" b="b"/>
              <a:pathLst>
                <a:path w="3632200" h="731520">
                  <a:moveTo>
                    <a:pt x="3631691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631691" y="731520"/>
                  </a:lnTo>
                  <a:lnTo>
                    <a:pt x="3631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19728" y="2819399"/>
              <a:ext cx="3632200" cy="731520"/>
            </a:xfrm>
            <a:custGeom>
              <a:avLst/>
              <a:gdLst/>
              <a:ahLst/>
              <a:cxnLst/>
              <a:rect l="l" t="t" r="r" b="b"/>
              <a:pathLst>
                <a:path w="3632200" h="731520">
                  <a:moveTo>
                    <a:pt x="0" y="731520"/>
                  </a:moveTo>
                  <a:lnTo>
                    <a:pt x="3631691" y="731520"/>
                  </a:lnTo>
                  <a:lnTo>
                    <a:pt x="3631691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39995" y="2767710"/>
            <a:ext cx="1391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Было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59852" y="2813304"/>
            <a:ext cx="3380740" cy="751840"/>
            <a:chOff x="7959852" y="2813304"/>
            <a:chExt cx="3380740" cy="751840"/>
          </a:xfrm>
        </p:grpSpPr>
        <p:sp>
          <p:nvSpPr>
            <p:cNvPr id="11" name="object 11"/>
            <p:cNvSpPr/>
            <p:nvPr/>
          </p:nvSpPr>
          <p:spPr>
            <a:xfrm>
              <a:off x="7965948" y="2819400"/>
              <a:ext cx="3368040" cy="739140"/>
            </a:xfrm>
            <a:custGeom>
              <a:avLst/>
              <a:gdLst/>
              <a:ahLst/>
              <a:cxnLst/>
              <a:rect l="l" t="t" r="r" b="b"/>
              <a:pathLst>
                <a:path w="3368040" h="739139">
                  <a:moveTo>
                    <a:pt x="3368040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3368040" y="739139"/>
                  </a:lnTo>
                  <a:lnTo>
                    <a:pt x="3368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65948" y="2819400"/>
              <a:ext cx="3368040" cy="739140"/>
            </a:xfrm>
            <a:custGeom>
              <a:avLst/>
              <a:gdLst/>
              <a:ahLst/>
              <a:cxnLst/>
              <a:rect l="l" t="t" r="r" b="b"/>
              <a:pathLst>
                <a:path w="3368040" h="739139">
                  <a:moveTo>
                    <a:pt x="0" y="739139"/>
                  </a:moveTo>
                  <a:lnTo>
                    <a:pt x="3368040" y="739139"/>
                  </a:lnTo>
                  <a:lnTo>
                    <a:pt x="3368040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292845" y="2804922"/>
            <a:ext cx="2717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Планируем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8985" y="3797046"/>
            <a:ext cx="3462654" cy="2702560"/>
          </a:xfrm>
          <a:prstGeom prst="rect">
            <a:avLst/>
          </a:prstGeom>
          <a:ln w="25907">
            <a:solidFill>
              <a:srgbClr val="006FC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71145" marR="1005205">
              <a:lnSpc>
                <a:spcPct val="100000"/>
              </a:lnSpc>
            </a:pPr>
            <a:r>
              <a:rPr sz="1400" dirty="0">
                <a:latin typeface="Calibri" panose="020F0502020204030204"/>
                <a:cs typeface="Calibri" panose="020F0502020204030204"/>
              </a:rPr>
              <a:t>Применение</a:t>
            </a:r>
            <a:r>
              <a:rPr sz="1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цифровых образовательных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ресурсов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в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образовательном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процесса обучающихся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ООП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71145" marR="657860">
              <a:lnSpc>
                <a:spcPct val="100000"/>
              </a:lnSpc>
              <a:spcBef>
                <a:spcPts val="168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Цифровизация</a:t>
            </a:r>
            <a:r>
              <a:rPr sz="1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промежуточной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итоговой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аттестации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71145" marR="245745" indent="39370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Индивидуализация</a:t>
            </a:r>
            <a:r>
              <a:rPr sz="1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образовательного </a:t>
            </a:r>
            <a:r>
              <a:rPr sz="1400" dirty="0">
                <a:latin typeface="Calibri" panose="020F0502020204030204"/>
                <a:cs typeface="Calibri" panose="020F0502020204030204"/>
              </a:rPr>
              <a:t>процесса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том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числе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участии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7114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искусственного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интеллекта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99460" cy="6858000"/>
          </a:xfrm>
          <a:custGeom>
            <a:avLst/>
            <a:gdLst/>
            <a:ahLst/>
            <a:cxnLst/>
            <a:rect l="l" t="t" r="r" b="b"/>
            <a:pathLst>
              <a:path w="3299460" h="6858000">
                <a:moveTo>
                  <a:pt x="3299460" y="0"/>
                </a:moveTo>
                <a:lnTo>
                  <a:pt x="0" y="0"/>
                </a:lnTo>
                <a:lnTo>
                  <a:pt x="0" y="6858000"/>
                </a:lnTo>
                <a:lnTo>
                  <a:pt x="3299460" y="6858000"/>
                </a:lnTo>
                <a:lnTo>
                  <a:pt x="3299460" y="0"/>
                </a:lnTo>
                <a:close/>
              </a:path>
            </a:pathLst>
          </a:custGeom>
          <a:solidFill>
            <a:srgbClr val="229B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927987"/>
            <a:ext cx="277241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3281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Неравные стартовые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возможности</a:t>
            </a:r>
            <a:r>
              <a:rPr sz="3200" b="1" spc="-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разобщенность социальных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групп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7964" y="1078991"/>
            <a:ext cx="2110740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 marL="17780">
              <a:lnSpc>
                <a:spcPct val="100000"/>
              </a:lnSpc>
            </a:pPr>
            <a:r>
              <a:rPr sz="2700" b="1" spc="-2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Подзаголовок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0197" y="3429761"/>
            <a:ext cx="3398520" cy="2859405"/>
          </a:xfrm>
          <a:prstGeom prst="rect">
            <a:avLst/>
          </a:prstGeom>
          <a:ln w="25907">
            <a:solidFill>
              <a:srgbClr val="609A6E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01295" marR="1259205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Создание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универсальной безбарьерной</a:t>
            </a:r>
            <a:r>
              <a:rPr sz="1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среды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129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Обеспечение</a:t>
            </a:r>
            <a:r>
              <a:rPr sz="1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вариативности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129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образования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129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Обеспечение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психоло-медико-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129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педагогического</a:t>
            </a:r>
            <a:r>
              <a:rPr sz="14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сопровождения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1295" marR="447675">
              <a:lnSpc>
                <a:spcPts val="3360"/>
              </a:lnSpc>
              <a:spcBef>
                <a:spcPts val="39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Развитие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системы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ранней</a:t>
            </a:r>
            <a:r>
              <a:rPr sz="1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помощи Поддержка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гражданских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инициатив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5206" y="3429761"/>
            <a:ext cx="3420110" cy="2859405"/>
          </a:xfrm>
          <a:prstGeom prst="rect">
            <a:avLst/>
          </a:prstGeom>
          <a:ln w="25907">
            <a:solidFill>
              <a:srgbClr val="006FC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334010">
              <a:lnSpc>
                <a:spcPct val="100000"/>
              </a:lnSpc>
            </a:pPr>
            <a:r>
              <a:rPr sz="1400" dirty="0">
                <a:latin typeface="Calibri" panose="020F0502020204030204"/>
                <a:cs typeface="Calibri" panose="020F0502020204030204"/>
              </a:rPr>
              <a:t>Не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только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ОВЗ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34010" marR="705485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баланса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прав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всех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групп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352" y="590550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807720" y="618490"/>
                </a:moveTo>
                <a:lnTo>
                  <a:pt x="188658" y="618490"/>
                </a:lnTo>
                <a:lnTo>
                  <a:pt x="188658" y="0"/>
                </a:lnTo>
                <a:lnTo>
                  <a:pt x="0" y="0"/>
                </a:lnTo>
                <a:lnTo>
                  <a:pt x="0" y="618490"/>
                </a:lnTo>
                <a:lnTo>
                  <a:pt x="0" y="807720"/>
                </a:lnTo>
                <a:lnTo>
                  <a:pt x="807720" y="807720"/>
                </a:lnTo>
                <a:lnTo>
                  <a:pt x="807720" y="61849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82211" y="187452"/>
            <a:ext cx="7562088" cy="24947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90591" y="2622626"/>
            <a:ext cx="1391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Было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24800" y="2645664"/>
            <a:ext cx="3380740" cy="751840"/>
            <a:chOff x="7924800" y="2645664"/>
            <a:chExt cx="3380740" cy="751840"/>
          </a:xfrm>
        </p:grpSpPr>
        <p:sp>
          <p:nvSpPr>
            <p:cNvPr id="11" name="object 11"/>
            <p:cNvSpPr/>
            <p:nvPr/>
          </p:nvSpPr>
          <p:spPr>
            <a:xfrm>
              <a:off x="7930895" y="2651760"/>
              <a:ext cx="3368040" cy="739140"/>
            </a:xfrm>
            <a:custGeom>
              <a:avLst/>
              <a:gdLst/>
              <a:ahLst/>
              <a:cxnLst/>
              <a:rect l="l" t="t" r="r" b="b"/>
              <a:pathLst>
                <a:path w="3368040" h="739139">
                  <a:moveTo>
                    <a:pt x="3368040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3368040" y="739139"/>
                  </a:lnTo>
                  <a:lnTo>
                    <a:pt x="3368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30895" y="2651760"/>
              <a:ext cx="3368040" cy="739140"/>
            </a:xfrm>
            <a:custGeom>
              <a:avLst/>
              <a:gdLst/>
              <a:ahLst/>
              <a:cxnLst/>
              <a:rect l="l" t="t" r="r" b="b"/>
              <a:pathLst>
                <a:path w="3368040" h="739139">
                  <a:moveTo>
                    <a:pt x="0" y="739139"/>
                  </a:moveTo>
                  <a:lnTo>
                    <a:pt x="3368040" y="739139"/>
                  </a:lnTo>
                  <a:lnTo>
                    <a:pt x="3368040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257793" y="2637536"/>
            <a:ext cx="2717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Планируем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8830" y="1240099"/>
            <a:ext cx="4415155" cy="2926080"/>
            <a:chOff x="1048830" y="1240099"/>
            <a:chExt cx="4415155" cy="292608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48830" y="1240099"/>
              <a:ext cx="4414988" cy="24495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25924" y="3474719"/>
              <a:ext cx="197485" cy="691515"/>
            </a:xfrm>
            <a:custGeom>
              <a:avLst/>
              <a:gdLst/>
              <a:ahLst/>
              <a:cxnLst/>
              <a:rect l="l" t="t" r="r" b="b"/>
              <a:pathLst>
                <a:path w="197485" h="691514">
                  <a:moveTo>
                    <a:pt x="184276" y="345566"/>
                  </a:moveTo>
                  <a:lnTo>
                    <a:pt x="184276" y="691006"/>
                  </a:lnTo>
                  <a:lnTo>
                    <a:pt x="197103" y="691006"/>
                  </a:lnTo>
                  <a:lnTo>
                    <a:pt x="196981" y="351916"/>
                  </a:lnTo>
                  <a:lnTo>
                    <a:pt x="190626" y="351916"/>
                  </a:lnTo>
                  <a:lnTo>
                    <a:pt x="184276" y="345566"/>
                  </a:lnTo>
                  <a:close/>
                </a:path>
                <a:path w="197485" h="6915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351916"/>
                  </a:lnTo>
                  <a:lnTo>
                    <a:pt x="184276" y="351916"/>
                  </a:lnTo>
                  <a:lnTo>
                    <a:pt x="184276" y="345566"/>
                  </a:lnTo>
                  <a:lnTo>
                    <a:pt x="44450" y="345566"/>
                  </a:lnTo>
                  <a:lnTo>
                    <a:pt x="38100" y="339216"/>
                  </a:lnTo>
                  <a:lnTo>
                    <a:pt x="44450" y="339216"/>
                  </a:lnTo>
                  <a:lnTo>
                    <a:pt x="44450" y="63500"/>
                  </a:lnTo>
                  <a:close/>
                </a:path>
                <a:path w="197485" h="691514">
                  <a:moveTo>
                    <a:pt x="196976" y="339216"/>
                  </a:moveTo>
                  <a:lnTo>
                    <a:pt x="44450" y="339216"/>
                  </a:lnTo>
                  <a:lnTo>
                    <a:pt x="44450" y="345566"/>
                  </a:lnTo>
                  <a:lnTo>
                    <a:pt x="184276" y="345566"/>
                  </a:lnTo>
                  <a:lnTo>
                    <a:pt x="190626" y="351916"/>
                  </a:lnTo>
                  <a:lnTo>
                    <a:pt x="196981" y="351916"/>
                  </a:lnTo>
                  <a:lnTo>
                    <a:pt x="196976" y="339216"/>
                  </a:lnTo>
                  <a:close/>
                </a:path>
                <a:path w="197485" h="691514">
                  <a:moveTo>
                    <a:pt x="44450" y="339216"/>
                  </a:moveTo>
                  <a:lnTo>
                    <a:pt x="38100" y="339216"/>
                  </a:lnTo>
                  <a:lnTo>
                    <a:pt x="44450" y="345566"/>
                  </a:lnTo>
                  <a:lnTo>
                    <a:pt x="44450" y="339216"/>
                  </a:lnTo>
                  <a:close/>
                </a:path>
                <a:path w="197485" h="6915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197485" h="6915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229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4420" y="3230118"/>
              <a:ext cx="179705" cy="902969"/>
            </a:xfrm>
            <a:custGeom>
              <a:avLst/>
              <a:gdLst/>
              <a:ahLst/>
              <a:cxnLst/>
              <a:rect l="l" t="t" r="r" b="b"/>
              <a:pathLst>
                <a:path w="179705" h="902970">
                  <a:moveTo>
                    <a:pt x="131648" y="422402"/>
                  </a:moveTo>
                  <a:lnTo>
                    <a:pt x="0" y="422402"/>
                  </a:lnTo>
                  <a:lnTo>
                    <a:pt x="0" y="902716"/>
                  </a:lnTo>
                  <a:lnTo>
                    <a:pt x="19812" y="902716"/>
                  </a:lnTo>
                  <a:lnTo>
                    <a:pt x="19812" y="442214"/>
                  </a:lnTo>
                  <a:lnTo>
                    <a:pt x="9906" y="442214"/>
                  </a:lnTo>
                  <a:lnTo>
                    <a:pt x="19812" y="432308"/>
                  </a:lnTo>
                  <a:lnTo>
                    <a:pt x="131648" y="432308"/>
                  </a:lnTo>
                  <a:lnTo>
                    <a:pt x="131648" y="422402"/>
                  </a:lnTo>
                  <a:close/>
                </a:path>
                <a:path w="179705" h="902970">
                  <a:moveTo>
                    <a:pt x="19812" y="432308"/>
                  </a:moveTo>
                  <a:lnTo>
                    <a:pt x="9906" y="442214"/>
                  </a:lnTo>
                  <a:lnTo>
                    <a:pt x="19812" y="442214"/>
                  </a:lnTo>
                  <a:lnTo>
                    <a:pt x="19812" y="432308"/>
                  </a:lnTo>
                  <a:close/>
                </a:path>
                <a:path w="179705" h="902970">
                  <a:moveTo>
                    <a:pt x="151460" y="422402"/>
                  </a:moveTo>
                  <a:lnTo>
                    <a:pt x="141554" y="422402"/>
                  </a:lnTo>
                  <a:lnTo>
                    <a:pt x="131648" y="432308"/>
                  </a:lnTo>
                  <a:lnTo>
                    <a:pt x="19812" y="432308"/>
                  </a:lnTo>
                  <a:lnTo>
                    <a:pt x="19812" y="442214"/>
                  </a:lnTo>
                  <a:lnTo>
                    <a:pt x="151460" y="442214"/>
                  </a:lnTo>
                  <a:lnTo>
                    <a:pt x="151460" y="422402"/>
                  </a:lnTo>
                  <a:close/>
                </a:path>
                <a:path w="179705" h="902970">
                  <a:moveTo>
                    <a:pt x="151460" y="63500"/>
                  </a:moveTo>
                  <a:lnTo>
                    <a:pt x="131648" y="63500"/>
                  </a:lnTo>
                  <a:lnTo>
                    <a:pt x="131648" y="432308"/>
                  </a:lnTo>
                  <a:lnTo>
                    <a:pt x="141554" y="422402"/>
                  </a:lnTo>
                  <a:lnTo>
                    <a:pt x="151460" y="422402"/>
                  </a:lnTo>
                  <a:lnTo>
                    <a:pt x="151460" y="63500"/>
                  </a:lnTo>
                  <a:close/>
                </a:path>
                <a:path w="179705" h="902970">
                  <a:moveTo>
                    <a:pt x="141554" y="0"/>
                  </a:moveTo>
                  <a:lnTo>
                    <a:pt x="103454" y="76200"/>
                  </a:lnTo>
                  <a:lnTo>
                    <a:pt x="131648" y="76200"/>
                  </a:lnTo>
                  <a:lnTo>
                    <a:pt x="131648" y="63500"/>
                  </a:lnTo>
                  <a:lnTo>
                    <a:pt x="173304" y="63500"/>
                  </a:lnTo>
                  <a:lnTo>
                    <a:pt x="141554" y="0"/>
                  </a:lnTo>
                  <a:close/>
                </a:path>
                <a:path w="179705" h="902970">
                  <a:moveTo>
                    <a:pt x="173304" y="63500"/>
                  </a:moveTo>
                  <a:lnTo>
                    <a:pt x="151460" y="63500"/>
                  </a:lnTo>
                  <a:lnTo>
                    <a:pt x="151460" y="76200"/>
                  </a:lnTo>
                  <a:lnTo>
                    <a:pt x="179654" y="76200"/>
                  </a:lnTo>
                  <a:lnTo>
                    <a:pt x="173304" y="63500"/>
                  </a:lnTo>
                  <a:close/>
                </a:path>
              </a:pathLst>
            </a:custGeom>
            <a:solidFill>
              <a:srgbClr val="475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932" y="1676400"/>
              <a:ext cx="749807" cy="818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1628" y="1859280"/>
              <a:ext cx="876300" cy="9540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7178" y="4228846"/>
            <a:ext cx="25590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2025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40</a:t>
            </a:r>
            <a:r>
              <a:rPr sz="2000" b="1" spc="-6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907</a:t>
            </a:r>
            <a:r>
              <a:rPr sz="2000" b="1" spc="-6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6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ОВЗ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6,5%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28</a:t>
            </a:r>
            <a:r>
              <a:rPr sz="2000" b="1" spc="-1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239</a:t>
            </a:r>
            <a:r>
              <a:rPr sz="2000" b="1" spc="-1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школьников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7178" y="5375275"/>
            <a:ext cx="3193415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90"/>
              </a:lnSpc>
              <a:spcBef>
                <a:spcPts val="100"/>
              </a:spcBef>
            </a:pP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15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5" dirty="0">
                <a:latin typeface="Microsoft Sans Serif" panose="020B0604020202020204"/>
                <a:cs typeface="Microsoft Sans Serif" panose="020B0604020202020204"/>
              </a:rPr>
              <a:t>них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17</a:t>
            </a:r>
            <a:r>
              <a:rPr sz="2000" b="1" spc="-3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963</a:t>
            </a:r>
            <a:r>
              <a:rPr sz="2000" b="1" spc="-2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(63,6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%)</a:t>
            </a:r>
            <a:r>
              <a:rPr sz="1500" spc="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инклюзивно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000" b="1" spc="-3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720</a:t>
            </a:r>
            <a:r>
              <a:rPr sz="2000" b="1" spc="-6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Arial MT"/>
                <a:cs typeface="Arial MT"/>
              </a:rPr>
              <a:t>(16,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%)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 отдельные классы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000" b="1" spc="-3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556</a:t>
            </a:r>
            <a:r>
              <a:rPr sz="2000" b="1" spc="-6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(19,7</a:t>
            </a:r>
            <a:r>
              <a:rPr sz="15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%)</a:t>
            </a:r>
            <a:r>
              <a:rPr sz="15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краевые</a:t>
            </a:r>
            <a:r>
              <a:rPr sz="15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0" dirty="0">
                <a:latin typeface="Microsoft Sans Serif" panose="020B0604020202020204"/>
                <a:cs typeface="Microsoft Sans Serif" panose="020B0604020202020204"/>
              </a:rPr>
              <a:t>школы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ОРГАНИЗАЦИЯ</a:t>
            </a:r>
            <a:r>
              <a:rPr spc="-55" dirty="0"/>
              <a:t> </a:t>
            </a:r>
            <a:r>
              <a:rPr spc="-35" dirty="0"/>
              <a:t>ВАРИАТИВНОГО</a:t>
            </a:r>
            <a:r>
              <a:rPr spc="-45" dirty="0"/>
              <a:t> </a:t>
            </a:r>
            <a:r>
              <a:rPr spc="-25" dirty="0"/>
              <a:t>ОБРАЗОВАНИЯ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75" dirty="0"/>
              <a:t> </a:t>
            </a:r>
            <a:r>
              <a:rPr spc="-35" dirty="0"/>
              <a:t>КРАСНОЯРСКОМ</a:t>
            </a:r>
            <a:r>
              <a:rPr spc="-40" dirty="0"/>
              <a:t> </a:t>
            </a:r>
            <a:r>
              <a:rPr spc="-20" dirty="0"/>
              <a:t>КРАЕ</a:t>
            </a:r>
            <a:endParaRPr spc="-2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6539483" y="918463"/>
            <a:ext cx="2176145" cy="5806440"/>
            <a:chOff x="6539483" y="918463"/>
            <a:chExt cx="2176145" cy="5806440"/>
          </a:xfrm>
        </p:grpSpPr>
        <p:sp>
          <p:nvSpPr>
            <p:cNvPr id="12" name="object 12"/>
            <p:cNvSpPr/>
            <p:nvPr/>
          </p:nvSpPr>
          <p:spPr>
            <a:xfrm>
              <a:off x="7251065" y="2418714"/>
              <a:ext cx="1360805" cy="1558925"/>
            </a:xfrm>
            <a:custGeom>
              <a:avLst/>
              <a:gdLst/>
              <a:ahLst/>
              <a:cxnLst/>
              <a:rect l="l" t="t" r="r" b="b"/>
              <a:pathLst>
                <a:path w="1360804" h="1558925">
                  <a:moveTo>
                    <a:pt x="1360805" y="399288"/>
                  </a:moveTo>
                  <a:lnTo>
                    <a:pt x="669163" y="0"/>
                  </a:lnTo>
                  <a:lnTo>
                    <a:pt x="8255" y="391033"/>
                  </a:lnTo>
                  <a:lnTo>
                    <a:pt x="0" y="1159002"/>
                  </a:lnTo>
                  <a:lnTo>
                    <a:pt x="691642" y="1558417"/>
                  </a:lnTo>
                  <a:lnTo>
                    <a:pt x="1352677" y="1167257"/>
                  </a:lnTo>
                  <a:lnTo>
                    <a:pt x="1360805" y="399288"/>
                  </a:lnTo>
                  <a:close/>
                </a:path>
              </a:pathLst>
            </a:custGeom>
            <a:solidFill>
              <a:srgbClr val="609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62189" y="2545968"/>
              <a:ext cx="1138555" cy="1304290"/>
            </a:xfrm>
            <a:custGeom>
              <a:avLst/>
              <a:gdLst/>
              <a:ahLst/>
              <a:cxnLst/>
              <a:rect l="l" t="t" r="r" b="b"/>
              <a:pathLst>
                <a:path w="1138554" h="1304289">
                  <a:moveTo>
                    <a:pt x="6857" y="327151"/>
                  </a:moveTo>
                  <a:lnTo>
                    <a:pt x="559815" y="0"/>
                  </a:lnTo>
                  <a:lnTo>
                    <a:pt x="1138554" y="334136"/>
                  </a:lnTo>
                  <a:lnTo>
                    <a:pt x="1131696" y="976629"/>
                  </a:lnTo>
                  <a:lnTo>
                    <a:pt x="578738" y="1303781"/>
                  </a:lnTo>
                  <a:lnTo>
                    <a:pt x="0" y="969644"/>
                  </a:lnTo>
                  <a:lnTo>
                    <a:pt x="6857" y="3271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49008" y="927988"/>
              <a:ext cx="1361440" cy="1558925"/>
            </a:xfrm>
            <a:custGeom>
              <a:avLst/>
              <a:gdLst/>
              <a:ahLst/>
              <a:cxnLst/>
              <a:rect l="l" t="t" r="r" b="b"/>
              <a:pathLst>
                <a:path w="1361440" h="1558925">
                  <a:moveTo>
                    <a:pt x="669163" y="0"/>
                  </a:moveTo>
                  <a:lnTo>
                    <a:pt x="8255" y="391160"/>
                  </a:lnTo>
                  <a:lnTo>
                    <a:pt x="0" y="1159002"/>
                  </a:lnTo>
                  <a:lnTo>
                    <a:pt x="691769" y="1558416"/>
                  </a:lnTo>
                  <a:lnTo>
                    <a:pt x="1352677" y="1167384"/>
                  </a:lnTo>
                  <a:lnTo>
                    <a:pt x="1360932" y="399414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49008" y="927988"/>
              <a:ext cx="1361440" cy="1558925"/>
            </a:xfrm>
            <a:custGeom>
              <a:avLst/>
              <a:gdLst/>
              <a:ahLst/>
              <a:cxnLst/>
              <a:rect l="l" t="t" r="r" b="b"/>
              <a:pathLst>
                <a:path w="1361440" h="1558925">
                  <a:moveTo>
                    <a:pt x="8255" y="391160"/>
                  </a:moveTo>
                  <a:lnTo>
                    <a:pt x="669163" y="0"/>
                  </a:lnTo>
                  <a:lnTo>
                    <a:pt x="1360932" y="399414"/>
                  </a:lnTo>
                  <a:lnTo>
                    <a:pt x="1352677" y="1167384"/>
                  </a:lnTo>
                  <a:lnTo>
                    <a:pt x="691769" y="1558416"/>
                  </a:lnTo>
                  <a:lnTo>
                    <a:pt x="0" y="1159002"/>
                  </a:lnTo>
                  <a:lnTo>
                    <a:pt x="8255" y="3911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60133" y="1055243"/>
              <a:ext cx="1139190" cy="1304290"/>
            </a:xfrm>
            <a:custGeom>
              <a:avLst/>
              <a:gdLst/>
              <a:ahLst/>
              <a:cxnLst/>
              <a:rect l="l" t="t" r="r" b="b"/>
              <a:pathLst>
                <a:path w="1139190" h="1304289">
                  <a:moveTo>
                    <a:pt x="559943" y="0"/>
                  </a:moveTo>
                  <a:lnTo>
                    <a:pt x="6858" y="327279"/>
                  </a:lnTo>
                  <a:lnTo>
                    <a:pt x="0" y="969772"/>
                  </a:lnTo>
                  <a:lnTo>
                    <a:pt x="578739" y="1303909"/>
                  </a:lnTo>
                  <a:lnTo>
                    <a:pt x="1131824" y="976630"/>
                  </a:lnTo>
                  <a:lnTo>
                    <a:pt x="1138682" y="334137"/>
                  </a:lnTo>
                  <a:lnTo>
                    <a:pt x="559943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60133" y="1055243"/>
              <a:ext cx="1139190" cy="1304290"/>
            </a:xfrm>
            <a:custGeom>
              <a:avLst/>
              <a:gdLst/>
              <a:ahLst/>
              <a:cxnLst/>
              <a:rect l="l" t="t" r="r" b="b"/>
              <a:pathLst>
                <a:path w="1139190" h="1304289">
                  <a:moveTo>
                    <a:pt x="6858" y="327279"/>
                  </a:moveTo>
                  <a:lnTo>
                    <a:pt x="559943" y="0"/>
                  </a:lnTo>
                  <a:lnTo>
                    <a:pt x="1138682" y="334137"/>
                  </a:lnTo>
                  <a:lnTo>
                    <a:pt x="1131824" y="976630"/>
                  </a:lnTo>
                  <a:lnTo>
                    <a:pt x="578739" y="1303909"/>
                  </a:lnTo>
                  <a:lnTo>
                    <a:pt x="0" y="969772"/>
                  </a:lnTo>
                  <a:lnTo>
                    <a:pt x="6858" y="3272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1648" y="5163311"/>
              <a:ext cx="1360804" cy="155835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51648" y="5163311"/>
              <a:ext cx="1360805" cy="1558925"/>
            </a:xfrm>
            <a:custGeom>
              <a:avLst/>
              <a:gdLst/>
              <a:ahLst/>
              <a:cxnLst/>
              <a:rect l="l" t="t" r="r" b="b"/>
              <a:pathLst>
                <a:path w="1360804" h="1558925">
                  <a:moveTo>
                    <a:pt x="8127" y="391032"/>
                  </a:moveTo>
                  <a:lnTo>
                    <a:pt x="669162" y="0"/>
                  </a:lnTo>
                  <a:lnTo>
                    <a:pt x="1360804" y="399288"/>
                  </a:lnTo>
                  <a:lnTo>
                    <a:pt x="1352677" y="1167282"/>
                  </a:lnTo>
                  <a:lnTo>
                    <a:pt x="691642" y="1558353"/>
                  </a:lnTo>
                  <a:lnTo>
                    <a:pt x="0" y="1159002"/>
                  </a:lnTo>
                  <a:lnTo>
                    <a:pt x="8127" y="391032"/>
                  </a:lnTo>
                  <a:close/>
                </a:path>
              </a:pathLst>
            </a:custGeom>
            <a:ln w="635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62773" y="5290566"/>
              <a:ext cx="1138555" cy="1304290"/>
            </a:xfrm>
            <a:custGeom>
              <a:avLst/>
              <a:gdLst/>
              <a:ahLst/>
              <a:cxnLst/>
              <a:rect l="l" t="t" r="r" b="b"/>
              <a:pathLst>
                <a:path w="1138554" h="1304290">
                  <a:moveTo>
                    <a:pt x="6857" y="327202"/>
                  </a:moveTo>
                  <a:lnTo>
                    <a:pt x="559816" y="0"/>
                  </a:lnTo>
                  <a:lnTo>
                    <a:pt x="1138554" y="334124"/>
                  </a:lnTo>
                  <a:lnTo>
                    <a:pt x="1131697" y="976630"/>
                  </a:lnTo>
                  <a:lnTo>
                    <a:pt x="578739" y="1303820"/>
                  </a:lnTo>
                  <a:lnTo>
                    <a:pt x="0" y="969695"/>
                  </a:lnTo>
                  <a:lnTo>
                    <a:pt x="6857" y="32720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6747" y="1229868"/>
              <a:ext cx="1062227" cy="955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727" y="2756915"/>
              <a:ext cx="1176527" cy="88239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95147" y="4174363"/>
            <a:ext cx="24517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2017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28</a:t>
            </a:r>
            <a:r>
              <a:rPr sz="2000" b="1" spc="-6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209</a:t>
            </a:r>
            <a:r>
              <a:rPr sz="2000" b="1" spc="-5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5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5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ОВЗ</a:t>
            </a:r>
            <a:r>
              <a:rPr sz="15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5,3%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27735" algn="l"/>
              </a:tabLst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2000" b="1" spc="-1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543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школьников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147" y="5320665"/>
            <a:ext cx="319278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90"/>
              </a:lnSpc>
              <a:spcBef>
                <a:spcPts val="100"/>
              </a:spcBef>
            </a:pP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15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5" dirty="0">
                <a:latin typeface="Microsoft Sans Serif" panose="020B0604020202020204"/>
                <a:cs typeface="Microsoft Sans Serif" panose="020B0604020202020204"/>
              </a:rPr>
              <a:t>них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sz="2000" b="1" spc="-2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371</a:t>
            </a:r>
            <a:r>
              <a:rPr sz="2000" b="1" spc="-16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(45,6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%)</a:t>
            </a:r>
            <a:r>
              <a:rPr sz="15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инклюзивно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000" b="1" spc="-3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053</a:t>
            </a:r>
            <a:r>
              <a:rPr sz="2000" b="1" spc="-6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(24,</a:t>
            </a:r>
            <a:r>
              <a:rPr sz="15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6 %)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 отдельные классы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2000" b="1" spc="-5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119</a:t>
            </a:r>
            <a:r>
              <a:rPr sz="2000" b="1" spc="-7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(29,8</a:t>
            </a:r>
            <a:r>
              <a:rPr sz="15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%)</a:t>
            </a:r>
            <a:r>
              <a:rPr sz="15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0" dirty="0">
                <a:latin typeface="Microsoft Sans Serif" panose="020B0604020202020204"/>
                <a:cs typeface="Microsoft Sans Serif" panose="020B0604020202020204"/>
              </a:rPr>
              <a:t>краевые</a:t>
            </a:r>
            <a:r>
              <a:rPr sz="15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0" dirty="0">
                <a:latin typeface="Microsoft Sans Serif" panose="020B0604020202020204"/>
                <a:cs typeface="Microsoft Sans Serif" panose="020B0604020202020204"/>
              </a:rPr>
              <a:t>школы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9881" y="1308938"/>
            <a:ext cx="3859529" cy="213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рост</a:t>
            </a:r>
            <a:r>
              <a:rPr sz="2400" b="1" spc="-2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численности </a:t>
            </a:r>
            <a:r>
              <a:rPr sz="2400" b="1" spc="-2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детей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tabLst>
                <a:tab pos="868680" algn="l"/>
              </a:tabLst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1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ОВЗ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	45</a:t>
            </a:r>
            <a:r>
              <a:rPr sz="2400" b="1" spc="-1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%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 marL="530860" marR="5080">
              <a:lnSpc>
                <a:spcPts val="2590"/>
              </a:lnSpc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рост</a:t>
            </a:r>
            <a:r>
              <a:rPr sz="2400" b="1" spc="-4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числа</a:t>
            </a:r>
            <a:r>
              <a:rPr sz="2400" b="1" spc="-4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инклюзивных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школ</a:t>
            </a:r>
            <a:r>
              <a:rPr sz="2400" b="1" spc="-7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6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11,4</a:t>
            </a:r>
            <a:r>
              <a:rPr sz="2400" b="1" spc="-6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%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03819" y="3601465"/>
            <a:ext cx="1624965" cy="2665730"/>
            <a:chOff x="7703819" y="3601465"/>
            <a:chExt cx="1624965" cy="266573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3819" y="5618987"/>
              <a:ext cx="736092" cy="647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58327" y="3610990"/>
              <a:ext cx="1361440" cy="1558290"/>
            </a:xfrm>
            <a:custGeom>
              <a:avLst/>
              <a:gdLst/>
              <a:ahLst/>
              <a:cxnLst/>
              <a:rect l="l" t="t" r="r" b="b"/>
              <a:pathLst>
                <a:path w="1361440" h="1558289">
                  <a:moveTo>
                    <a:pt x="669163" y="0"/>
                  </a:moveTo>
                  <a:lnTo>
                    <a:pt x="8254" y="391032"/>
                  </a:lnTo>
                  <a:lnTo>
                    <a:pt x="0" y="1159001"/>
                  </a:lnTo>
                  <a:lnTo>
                    <a:pt x="691769" y="1558289"/>
                  </a:lnTo>
                  <a:lnTo>
                    <a:pt x="1352677" y="1167256"/>
                  </a:lnTo>
                  <a:lnTo>
                    <a:pt x="1360931" y="399287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609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58327" y="3610990"/>
              <a:ext cx="1361440" cy="1558290"/>
            </a:xfrm>
            <a:custGeom>
              <a:avLst/>
              <a:gdLst/>
              <a:ahLst/>
              <a:cxnLst/>
              <a:rect l="l" t="t" r="r" b="b"/>
              <a:pathLst>
                <a:path w="1361440" h="1558289">
                  <a:moveTo>
                    <a:pt x="8254" y="391032"/>
                  </a:moveTo>
                  <a:lnTo>
                    <a:pt x="669163" y="0"/>
                  </a:lnTo>
                  <a:lnTo>
                    <a:pt x="1360931" y="399287"/>
                  </a:lnTo>
                  <a:lnTo>
                    <a:pt x="1352677" y="1167256"/>
                  </a:lnTo>
                  <a:lnTo>
                    <a:pt x="691769" y="1558289"/>
                  </a:lnTo>
                  <a:lnTo>
                    <a:pt x="0" y="1159001"/>
                  </a:lnTo>
                  <a:lnTo>
                    <a:pt x="8254" y="39103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069452" y="3738244"/>
              <a:ext cx="1138555" cy="1304290"/>
            </a:xfrm>
            <a:custGeom>
              <a:avLst/>
              <a:gdLst/>
              <a:ahLst/>
              <a:cxnLst/>
              <a:rect l="l" t="t" r="r" b="b"/>
              <a:pathLst>
                <a:path w="1138554" h="1304289">
                  <a:moveTo>
                    <a:pt x="559816" y="0"/>
                  </a:moveTo>
                  <a:lnTo>
                    <a:pt x="6857" y="327151"/>
                  </a:lnTo>
                  <a:lnTo>
                    <a:pt x="0" y="969644"/>
                  </a:lnTo>
                  <a:lnTo>
                    <a:pt x="578739" y="1303781"/>
                  </a:lnTo>
                  <a:lnTo>
                    <a:pt x="1131697" y="976629"/>
                  </a:lnTo>
                  <a:lnTo>
                    <a:pt x="1138554" y="334136"/>
                  </a:lnTo>
                  <a:lnTo>
                    <a:pt x="559816" y="0"/>
                  </a:lnTo>
                  <a:close/>
                </a:path>
              </a:pathLst>
            </a:custGeom>
            <a:solidFill>
              <a:srgbClr val="609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069452" y="3738244"/>
              <a:ext cx="1138555" cy="1304290"/>
            </a:xfrm>
            <a:custGeom>
              <a:avLst/>
              <a:gdLst/>
              <a:ahLst/>
              <a:cxnLst/>
              <a:rect l="l" t="t" r="r" b="b"/>
              <a:pathLst>
                <a:path w="1138554" h="1304289">
                  <a:moveTo>
                    <a:pt x="6857" y="327151"/>
                  </a:moveTo>
                  <a:lnTo>
                    <a:pt x="559816" y="0"/>
                  </a:lnTo>
                  <a:lnTo>
                    <a:pt x="1138554" y="334136"/>
                  </a:lnTo>
                  <a:lnTo>
                    <a:pt x="1131697" y="976629"/>
                  </a:lnTo>
                  <a:lnTo>
                    <a:pt x="578739" y="1303781"/>
                  </a:lnTo>
                  <a:lnTo>
                    <a:pt x="0" y="969644"/>
                  </a:lnTo>
                  <a:lnTo>
                    <a:pt x="6857" y="3271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4359" y="4084319"/>
              <a:ext cx="824483" cy="61264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853931" y="5462727"/>
            <a:ext cx="3001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400" b="1" spc="-2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600</a:t>
            </a:r>
            <a:r>
              <a:rPr sz="2400" b="1" spc="-1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400" b="1" spc="-2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900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обучающихся</a:t>
            </a:r>
            <a:r>
              <a:rPr sz="2400" b="1" spc="-8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5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дому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68104" y="3963111"/>
            <a:ext cx="266382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рост</a:t>
            </a:r>
            <a:r>
              <a:rPr sz="2400" b="1" spc="-2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вовлеченности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4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10</a:t>
            </a:r>
            <a:r>
              <a:rPr sz="2400" b="1" spc="-35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229B6D"/>
                </a:solidFill>
                <a:latin typeface="Calibri" panose="020F0502020204030204"/>
                <a:cs typeface="Calibri" panose="020F0502020204030204"/>
              </a:rPr>
              <a:t>%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20110" cy="6858000"/>
          </a:xfrm>
          <a:custGeom>
            <a:avLst/>
            <a:gdLst/>
            <a:ahLst/>
            <a:cxnLst/>
            <a:rect l="l" t="t" r="r" b="b"/>
            <a:pathLst>
              <a:path w="3420110" h="6858000">
                <a:moveTo>
                  <a:pt x="3419855" y="0"/>
                </a:moveTo>
                <a:lnTo>
                  <a:pt x="0" y="0"/>
                </a:lnTo>
                <a:lnTo>
                  <a:pt x="0" y="6858000"/>
                </a:lnTo>
                <a:lnTo>
                  <a:pt x="3419855" y="6858000"/>
                </a:lnTo>
                <a:lnTo>
                  <a:pt x="3419855" y="0"/>
                </a:lnTo>
                <a:close/>
              </a:path>
            </a:pathLst>
          </a:custGeom>
          <a:solidFill>
            <a:srgbClr val="229B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2903601"/>
            <a:ext cx="32467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Демографическая ситуация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7964" y="1078991"/>
            <a:ext cx="2110740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 marL="17780">
              <a:lnSpc>
                <a:spcPct val="100000"/>
              </a:lnSpc>
            </a:pPr>
            <a:r>
              <a:rPr sz="2700" b="1" spc="-2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Подзаголовок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2667" y="746759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80">
                <a:moveTo>
                  <a:pt x="396240" y="0"/>
                </a:moveTo>
                <a:lnTo>
                  <a:pt x="350033" y="2666"/>
                </a:lnTo>
                <a:lnTo>
                  <a:pt x="305390" y="10465"/>
                </a:lnTo>
                <a:lnTo>
                  <a:pt x="262611" y="23102"/>
                </a:lnTo>
                <a:lnTo>
                  <a:pt x="221990" y="40277"/>
                </a:lnTo>
                <a:lnTo>
                  <a:pt x="183827" y="61693"/>
                </a:lnTo>
                <a:lnTo>
                  <a:pt x="148418" y="87054"/>
                </a:lnTo>
                <a:lnTo>
                  <a:pt x="116062" y="116062"/>
                </a:lnTo>
                <a:lnTo>
                  <a:pt x="87054" y="148418"/>
                </a:lnTo>
                <a:lnTo>
                  <a:pt x="61693" y="183827"/>
                </a:lnTo>
                <a:lnTo>
                  <a:pt x="40277" y="221990"/>
                </a:lnTo>
                <a:lnTo>
                  <a:pt x="23102" y="262611"/>
                </a:lnTo>
                <a:lnTo>
                  <a:pt x="10465" y="305390"/>
                </a:lnTo>
                <a:lnTo>
                  <a:pt x="2666" y="350033"/>
                </a:lnTo>
                <a:lnTo>
                  <a:pt x="0" y="396239"/>
                </a:lnTo>
                <a:lnTo>
                  <a:pt x="2666" y="442446"/>
                </a:lnTo>
                <a:lnTo>
                  <a:pt x="10465" y="487089"/>
                </a:lnTo>
                <a:lnTo>
                  <a:pt x="23102" y="529868"/>
                </a:lnTo>
                <a:lnTo>
                  <a:pt x="40277" y="570489"/>
                </a:lnTo>
                <a:lnTo>
                  <a:pt x="61693" y="608652"/>
                </a:lnTo>
                <a:lnTo>
                  <a:pt x="87054" y="644061"/>
                </a:lnTo>
                <a:lnTo>
                  <a:pt x="116062" y="676417"/>
                </a:lnTo>
                <a:lnTo>
                  <a:pt x="148418" y="705425"/>
                </a:lnTo>
                <a:lnTo>
                  <a:pt x="183827" y="730786"/>
                </a:lnTo>
                <a:lnTo>
                  <a:pt x="221990" y="752202"/>
                </a:lnTo>
                <a:lnTo>
                  <a:pt x="262611" y="769377"/>
                </a:lnTo>
                <a:lnTo>
                  <a:pt x="305390" y="782014"/>
                </a:lnTo>
                <a:lnTo>
                  <a:pt x="350033" y="789813"/>
                </a:lnTo>
                <a:lnTo>
                  <a:pt x="396240" y="792479"/>
                </a:lnTo>
                <a:lnTo>
                  <a:pt x="442446" y="789813"/>
                </a:lnTo>
                <a:lnTo>
                  <a:pt x="487089" y="782014"/>
                </a:lnTo>
                <a:lnTo>
                  <a:pt x="529868" y="769377"/>
                </a:lnTo>
                <a:lnTo>
                  <a:pt x="570489" y="752202"/>
                </a:lnTo>
                <a:lnTo>
                  <a:pt x="608652" y="730786"/>
                </a:lnTo>
                <a:lnTo>
                  <a:pt x="644061" y="705425"/>
                </a:lnTo>
                <a:lnTo>
                  <a:pt x="676417" y="676417"/>
                </a:lnTo>
                <a:lnTo>
                  <a:pt x="705425" y="644061"/>
                </a:lnTo>
                <a:lnTo>
                  <a:pt x="730786" y="608652"/>
                </a:lnTo>
                <a:lnTo>
                  <a:pt x="752202" y="570489"/>
                </a:lnTo>
                <a:lnTo>
                  <a:pt x="769377" y="529868"/>
                </a:lnTo>
                <a:lnTo>
                  <a:pt x="782014" y="487089"/>
                </a:lnTo>
                <a:lnTo>
                  <a:pt x="789813" y="442446"/>
                </a:lnTo>
                <a:lnTo>
                  <a:pt x="792480" y="396239"/>
                </a:lnTo>
                <a:lnTo>
                  <a:pt x="789813" y="350033"/>
                </a:lnTo>
                <a:lnTo>
                  <a:pt x="782014" y="305390"/>
                </a:lnTo>
                <a:lnTo>
                  <a:pt x="769377" y="262611"/>
                </a:lnTo>
                <a:lnTo>
                  <a:pt x="752202" y="221990"/>
                </a:lnTo>
                <a:lnTo>
                  <a:pt x="730786" y="183827"/>
                </a:lnTo>
                <a:lnTo>
                  <a:pt x="705425" y="148418"/>
                </a:lnTo>
                <a:lnTo>
                  <a:pt x="676417" y="116062"/>
                </a:lnTo>
                <a:lnTo>
                  <a:pt x="644061" y="87054"/>
                </a:lnTo>
                <a:lnTo>
                  <a:pt x="608652" y="61693"/>
                </a:lnTo>
                <a:lnTo>
                  <a:pt x="570489" y="40277"/>
                </a:lnTo>
                <a:lnTo>
                  <a:pt x="529868" y="23102"/>
                </a:lnTo>
                <a:lnTo>
                  <a:pt x="487089" y="10465"/>
                </a:lnTo>
                <a:lnTo>
                  <a:pt x="442446" y="2666"/>
                </a:lnTo>
                <a:lnTo>
                  <a:pt x="396240" y="0"/>
                </a:lnTo>
                <a:close/>
              </a:path>
            </a:pathLst>
          </a:custGeom>
          <a:solidFill>
            <a:srgbClr val="229B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60030" y="3745229"/>
            <a:ext cx="3601720" cy="2733040"/>
          </a:xfrm>
          <a:prstGeom prst="rect">
            <a:avLst/>
          </a:prstGeom>
          <a:ln w="25907">
            <a:solidFill>
              <a:srgbClr val="006FC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0510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Межведомственное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взаимодействие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5105" marR="438785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Просветительская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деятельность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по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вопросам</a:t>
            </a:r>
            <a:r>
              <a:rPr sz="1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обучающихся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с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ООП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5105">
              <a:lnSpc>
                <a:spcPct val="100000"/>
              </a:lnSpc>
              <a:spcBef>
                <a:spcPts val="168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Сопровождение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семей,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5105">
              <a:lnSpc>
                <a:spcPct val="100000"/>
              </a:lnSpc>
            </a:pPr>
            <a:r>
              <a:rPr sz="1400" dirty="0">
                <a:latin typeface="Calibri" panose="020F0502020204030204"/>
                <a:cs typeface="Calibri" panose="020F0502020204030204"/>
              </a:rPr>
              <a:t>воспитывающих</a:t>
            </a:r>
            <a:r>
              <a:rPr sz="1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детей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ООП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05105" marR="57467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Расширение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профессиональных компетенций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педагогических</a:t>
            </a:r>
            <a:r>
              <a:rPr sz="1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кадров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46905" y="396240"/>
            <a:ext cx="7559675" cy="3313429"/>
            <a:chOff x="3946905" y="396240"/>
            <a:chExt cx="7559675" cy="3313429"/>
          </a:xfrm>
        </p:grpSpPr>
        <p:sp>
          <p:nvSpPr>
            <p:cNvPr id="8" name="object 8"/>
            <p:cNvSpPr/>
            <p:nvPr/>
          </p:nvSpPr>
          <p:spPr>
            <a:xfrm>
              <a:off x="4792980" y="1004316"/>
              <a:ext cx="347980" cy="265430"/>
            </a:xfrm>
            <a:custGeom>
              <a:avLst/>
              <a:gdLst/>
              <a:ahLst/>
              <a:cxnLst/>
              <a:rect l="l" t="t" r="r" b="b"/>
              <a:pathLst>
                <a:path w="347979" h="265430">
                  <a:moveTo>
                    <a:pt x="319786" y="46862"/>
                  </a:moveTo>
                  <a:lnTo>
                    <a:pt x="27686" y="46862"/>
                  </a:lnTo>
                  <a:lnTo>
                    <a:pt x="16930" y="49025"/>
                  </a:lnTo>
                  <a:lnTo>
                    <a:pt x="8127" y="54927"/>
                  </a:lnTo>
                  <a:lnTo>
                    <a:pt x="2182" y="63686"/>
                  </a:lnTo>
                  <a:lnTo>
                    <a:pt x="0" y="74422"/>
                  </a:lnTo>
                  <a:lnTo>
                    <a:pt x="26" y="237871"/>
                  </a:lnTo>
                  <a:lnTo>
                    <a:pt x="2182" y="248406"/>
                  </a:lnTo>
                  <a:lnTo>
                    <a:pt x="8127" y="257127"/>
                  </a:lnTo>
                  <a:lnTo>
                    <a:pt x="16930" y="263015"/>
                  </a:lnTo>
                  <a:lnTo>
                    <a:pt x="27686" y="265175"/>
                  </a:lnTo>
                  <a:lnTo>
                    <a:pt x="319786" y="265175"/>
                  </a:lnTo>
                  <a:lnTo>
                    <a:pt x="330541" y="263015"/>
                  </a:lnTo>
                  <a:lnTo>
                    <a:pt x="339344" y="257127"/>
                  </a:lnTo>
                  <a:lnTo>
                    <a:pt x="345289" y="248406"/>
                  </a:lnTo>
                  <a:lnTo>
                    <a:pt x="347445" y="237871"/>
                  </a:lnTo>
                  <a:lnTo>
                    <a:pt x="209042" y="237871"/>
                  </a:lnTo>
                  <a:lnTo>
                    <a:pt x="180034" y="232052"/>
                  </a:lnTo>
                  <a:lnTo>
                    <a:pt x="156337" y="216185"/>
                  </a:lnTo>
                  <a:lnTo>
                    <a:pt x="140354" y="192651"/>
                  </a:lnTo>
                  <a:lnTo>
                    <a:pt x="134493" y="163830"/>
                  </a:lnTo>
                  <a:lnTo>
                    <a:pt x="140354" y="134935"/>
                  </a:lnTo>
                  <a:lnTo>
                    <a:pt x="156337" y="111363"/>
                  </a:lnTo>
                  <a:lnTo>
                    <a:pt x="180034" y="95482"/>
                  </a:lnTo>
                  <a:lnTo>
                    <a:pt x="207776" y="89916"/>
                  </a:lnTo>
                  <a:lnTo>
                    <a:pt x="121285" y="89916"/>
                  </a:lnTo>
                  <a:lnTo>
                    <a:pt x="121285" y="73279"/>
                  </a:lnTo>
                  <a:lnTo>
                    <a:pt x="281940" y="73279"/>
                  </a:lnTo>
                  <a:lnTo>
                    <a:pt x="281940" y="67818"/>
                  </a:lnTo>
                  <a:lnTo>
                    <a:pt x="346129" y="67818"/>
                  </a:lnTo>
                  <a:lnTo>
                    <a:pt x="345289" y="63686"/>
                  </a:lnTo>
                  <a:lnTo>
                    <a:pt x="339344" y="54927"/>
                  </a:lnTo>
                  <a:lnTo>
                    <a:pt x="330541" y="49025"/>
                  </a:lnTo>
                  <a:lnTo>
                    <a:pt x="319786" y="46862"/>
                  </a:lnTo>
                  <a:close/>
                </a:path>
                <a:path w="347979" h="265430">
                  <a:moveTo>
                    <a:pt x="281940" y="89662"/>
                  </a:moveTo>
                  <a:lnTo>
                    <a:pt x="209042" y="89662"/>
                  </a:lnTo>
                  <a:lnTo>
                    <a:pt x="238123" y="95482"/>
                  </a:lnTo>
                  <a:lnTo>
                    <a:pt x="261858" y="111363"/>
                  </a:lnTo>
                  <a:lnTo>
                    <a:pt x="277854" y="134935"/>
                  </a:lnTo>
                  <a:lnTo>
                    <a:pt x="283718" y="163830"/>
                  </a:lnTo>
                  <a:lnTo>
                    <a:pt x="277854" y="192651"/>
                  </a:lnTo>
                  <a:lnTo>
                    <a:pt x="261858" y="216185"/>
                  </a:lnTo>
                  <a:lnTo>
                    <a:pt x="238123" y="232052"/>
                  </a:lnTo>
                  <a:lnTo>
                    <a:pt x="209042" y="237871"/>
                  </a:lnTo>
                  <a:lnTo>
                    <a:pt x="347472" y="237871"/>
                  </a:lnTo>
                  <a:lnTo>
                    <a:pt x="347472" y="89916"/>
                  </a:lnTo>
                  <a:lnTo>
                    <a:pt x="281940" y="89916"/>
                  </a:lnTo>
                  <a:lnTo>
                    <a:pt x="281940" y="89662"/>
                  </a:lnTo>
                  <a:close/>
                </a:path>
                <a:path w="347979" h="265430">
                  <a:moveTo>
                    <a:pt x="209042" y="110617"/>
                  </a:moveTo>
                  <a:lnTo>
                    <a:pt x="188257" y="114806"/>
                  </a:lnTo>
                  <a:lnTo>
                    <a:pt x="171259" y="126222"/>
                  </a:lnTo>
                  <a:lnTo>
                    <a:pt x="159785" y="143138"/>
                  </a:lnTo>
                  <a:lnTo>
                    <a:pt x="155575" y="163830"/>
                  </a:lnTo>
                  <a:lnTo>
                    <a:pt x="159785" y="184501"/>
                  </a:lnTo>
                  <a:lnTo>
                    <a:pt x="171259" y="201374"/>
                  </a:lnTo>
                  <a:lnTo>
                    <a:pt x="188257" y="212746"/>
                  </a:lnTo>
                  <a:lnTo>
                    <a:pt x="209042" y="216916"/>
                  </a:lnTo>
                  <a:lnTo>
                    <a:pt x="229879" y="212746"/>
                  </a:lnTo>
                  <a:lnTo>
                    <a:pt x="246872" y="201374"/>
                  </a:lnTo>
                  <a:lnTo>
                    <a:pt x="258316" y="184501"/>
                  </a:lnTo>
                  <a:lnTo>
                    <a:pt x="262509" y="163830"/>
                  </a:lnTo>
                  <a:lnTo>
                    <a:pt x="258316" y="143138"/>
                  </a:lnTo>
                  <a:lnTo>
                    <a:pt x="246872" y="126222"/>
                  </a:lnTo>
                  <a:lnTo>
                    <a:pt x="229879" y="114806"/>
                  </a:lnTo>
                  <a:lnTo>
                    <a:pt x="209042" y="110617"/>
                  </a:lnTo>
                  <a:close/>
                </a:path>
                <a:path w="347979" h="265430">
                  <a:moveTo>
                    <a:pt x="281940" y="73279"/>
                  </a:moveTo>
                  <a:lnTo>
                    <a:pt x="144780" y="73279"/>
                  </a:lnTo>
                  <a:lnTo>
                    <a:pt x="144780" y="89916"/>
                  </a:lnTo>
                  <a:lnTo>
                    <a:pt x="207776" y="89916"/>
                  </a:lnTo>
                  <a:lnTo>
                    <a:pt x="209042" y="89662"/>
                  </a:lnTo>
                  <a:lnTo>
                    <a:pt x="281940" y="89662"/>
                  </a:lnTo>
                  <a:lnTo>
                    <a:pt x="281940" y="73279"/>
                  </a:lnTo>
                  <a:close/>
                </a:path>
                <a:path w="347979" h="265430">
                  <a:moveTo>
                    <a:pt x="346129" y="67818"/>
                  </a:moveTo>
                  <a:lnTo>
                    <a:pt x="327279" y="67818"/>
                  </a:lnTo>
                  <a:lnTo>
                    <a:pt x="327279" y="89916"/>
                  </a:lnTo>
                  <a:lnTo>
                    <a:pt x="347472" y="89916"/>
                  </a:lnTo>
                  <a:lnTo>
                    <a:pt x="347472" y="74422"/>
                  </a:lnTo>
                  <a:lnTo>
                    <a:pt x="346129" y="67818"/>
                  </a:lnTo>
                  <a:close/>
                </a:path>
                <a:path w="347979" h="265430">
                  <a:moveTo>
                    <a:pt x="91948" y="28956"/>
                  </a:moveTo>
                  <a:lnTo>
                    <a:pt x="35687" y="28956"/>
                  </a:lnTo>
                  <a:lnTo>
                    <a:pt x="33528" y="31242"/>
                  </a:lnTo>
                  <a:lnTo>
                    <a:pt x="33528" y="46862"/>
                  </a:lnTo>
                  <a:lnTo>
                    <a:pt x="94107" y="46862"/>
                  </a:lnTo>
                  <a:lnTo>
                    <a:pt x="94107" y="31242"/>
                  </a:lnTo>
                  <a:lnTo>
                    <a:pt x="91948" y="28956"/>
                  </a:lnTo>
                  <a:close/>
                </a:path>
                <a:path w="347979" h="265430">
                  <a:moveTo>
                    <a:pt x="265303" y="0"/>
                  </a:moveTo>
                  <a:lnTo>
                    <a:pt x="152908" y="0"/>
                  </a:lnTo>
                  <a:lnTo>
                    <a:pt x="148462" y="4445"/>
                  </a:lnTo>
                  <a:lnTo>
                    <a:pt x="148462" y="46862"/>
                  </a:lnTo>
                  <a:lnTo>
                    <a:pt x="173736" y="46862"/>
                  </a:lnTo>
                  <a:lnTo>
                    <a:pt x="173736" y="11684"/>
                  </a:lnTo>
                  <a:lnTo>
                    <a:pt x="269748" y="11684"/>
                  </a:lnTo>
                  <a:lnTo>
                    <a:pt x="269748" y="4445"/>
                  </a:lnTo>
                  <a:lnTo>
                    <a:pt x="265303" y="0"/>
                  </a:lnTo>
                  <a:close/>
                </a:path>
                <a:path w="347979" h="265430">
                  <a:moveTo>
                    <a:pt x="269748" y="11684"/>
                  </a:moveTo>
                  <a:lnTo>
                    <a:pt x="244475" y="11684"/>
                  </a:lnTo>
                  <a:lnTo>
                    <a:pt x="244475" y="46862"/>
                  </a:lnTo>
                  <a:lnTo>
                    <a:pt x="269748" y="46862"/>
                  </a:lnTo>
                  <a:lnTo>
                    <a:pt x="269748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53255" y="396240"/>
              <a:ext cx="7552944" cy="2689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53255" y="2971800"/>
              <a:ext cx="3314700" cy="731520"/>
            </a:xfrm>
            <a:custGeom>
              <a:avLst/>
              <a:gdLst/>
              <a:ahLst/>
              <a:cxnLst/>
              <a:rect l="l" t="t" r="r" b="b"/>
              <a:pathLst>
                <a:path w="3314700" h="731520">
                  <a:moveTo>
                    <a:pt x="3314700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3314700" y="731519"/>
                  </a:lnTo>
                  <a:lnTo>
                    <a:pt x="3314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53255" y="2971800"/>
              <a:ext cx="3314700" cy="731520"/>
            </a:xfrm>
            <a:custGeom>
              <a:avLst/>
              <a:gdLst/>
              <a:ahLst/>
              <a:cxnLst/>
              <a:rect l="l" t="t" r="r" b="b"/>
              <a:pathLst>
                <a:path w="3314700" h="731520">
                  <a:moveTo>
                    <a:pt x="0" y="731519"/>
                  </a:moveTo>
                  <a:lnTo>
                    <a:pt x="3314700" y="731519"/>
                  </a:lnTo>
                  <a:lnTo>
                    <a:pt x="3314700" y="0"/>
                  </a:lnTo>
                  <a:lnTo>
                    <a:pt x="0" y="0"/>
                  </a:lnTo>
                  <a:lnTo>
                    <a:pt x="0" y="73151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9352" y="590550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807720" y="618490"/>
                </a:moveTo>
                <a:lnTo>
                  <a:pt x="188658" y="618490"/>
                </a:lnTo>
                <a:lnTo>
                  <a:pt x="188658" y="0"/>
                </a:lnTo>
                <a:lnTo>
                  <a:pt x="0" y="0"/>
                </a:lnTo>
                <a:lnTo>
                  <a:pt x="0" y="618490"/>
                </a:lnTo>
                <a:lnTo>
                  <a:pt x="0" y="807720"/>
                </a:lnTo>
                <a:lnTo>
                  <a:pt x="807720" y="807720"/>
                </a:lnTo>
                <a:lnTo>
                  <a:pt x="807720" y="61849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15280" y="2920365"/>
            <a:ext cx="1391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Было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76031" y="2938272"/>
            <a:ext cx="3636645" cy="751840"/>
            <a:chOff x="7876031" y="2938272"/>
            <a:chExt cx="3636645" cy="751840"/>
          </a:xfrm>
        </p:grpSpPr>
        <p:sp>
          <p:nvSpPr>
            <p:cNvPr id="15" name="object 15"/>
            <p:cNvSpPr/>
            <p:nvPr/>
          </p:nvSpPr>
          <p:spPr>
            <a:xfrm>
              <a:off x="7882127" y="2944368"/>
              <a:ext cx="3624579" cy="739140"/>
            </a:xfrm>
            <a:custGeom>
              <a:avLst/>
              <a:gdLst/>
              <a:ahLst/>
              <a:cxnLst/>
              <a:rect l="l" t="t" r="r" b="b"/>
              <a:pathLst>
                <a:path w="3624579" h="739139">
                  <a:moveTo>
                    <a:pt x="3624072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3624072" y="739140"/>
                  </a:lnTo>
                  <a:lnTo>
                    <a:pt x="3624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82127" y="2944368"/>
              <a:ext cx="3624579" cy="739140"/>
            </a:xfrm>
            <a:custGeom>
              <a:avLst/>
              <a:gdLst/>
              <a:ahLst/>
              <a:cxnLst/>
              <a:rect l="l" t="t" r="r" b="b"/>
              <a:pathLst>
                <a:path w="3624579" h="739139">
                  <a:moveTo>
                    <a:pt x="0" y="739140"/>
                  </a:moveTo>
                  <a:lnTo>
                    <a:pt x="3624072" y="739140"/>
                  </a:lnTo>
                  <a:lnTo>
                    <a:pt x="3624072" y="0"/>
                  </a:lnTo>
                  <a:lnTo>
                    <a:pt x="0" y="0"/>
                  </a:lnTo>
                  <a:lnTo>
                    <a:pt x="0" y="7391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335771" y="2930144"/>
            <a:ext cx="2717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Планируем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4017" y="3761994"/>
            <a:ext cx="3314700" cy="2811780"/>
          </a:xfrm>
          <a:prstGeom prst="rect">
            <a:avLst/>
          </a:prstGeom>
          <a:ln w="25907">
            <a:solidFill>
              <a:srgbClr val="609A6E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3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Развитие</a:t>
            </a:r>
            <a:r>
              <a:rPr sz="1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инклюзивной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культуры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045"/>
            <a:ext cx="10972800" cy="1311910"/>
          </a:xfrm>
        </p:spPr>
        <p:txBody>
          <a:bodyPr/>
          <a:p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Цель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: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созданию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единого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образовательного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пространства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направленного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на повышение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качества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дошкольного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образования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для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формирования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общей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культуры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личности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детей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развития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их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социальных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нравственных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эстетических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интеллектуальных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физических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качеств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инициативности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и самостоятельности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в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соответствии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требованиями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современной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образовательной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политики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социальными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запросами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,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потребностями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личности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ребенка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и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учётом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социального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заказа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 </a:t>
            </a:r>
            <a:r>
              <a:rPr lang="en-US" altLang="en-US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родителей</a:t>
            </a:r>
            <a:r>
              <a:rPr lang="en-US" altLang="ru-RU" sz="1600" i="1">
                <a:solidFill>
                  <a:schemeClr val="bg2">
                    <a:lumMod val="25000"/>
                  </a:schemeClr>
                </a:solidFill>
                <a:sym typeface="+mn-ea"/>
              </a:rPr>
              <a:t>.</a:t>
            </a:r>
            <a:br>
              <a:rPr lang="en-US" altLang="ru-RU" sz="1600" i="1">
                <a:solidFill>
                  <a:schemeClr val="bg2">
                    <a:lumMod val="25000"/>
                  </a:schemeClr>
                </a:solidFill>
              </a:rPr>
            </a:br>
            <a:endParaRPr lang="en-US" altLang="ru-RU" sz="1600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19405" y="1371600"/>
            <a:ext cx="11594465" cy="5486400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/>
              <a:t>Задачи</a:t>
            </a:r>
            <a:r>
              <a:rPr lang="en-US" altLang="ru-RU" sz="1600"/>
              <a:t>:</a:t>
            </a:r>
            <a:endParaRPr lang="en-US" altLang="ru-RU" sz="16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/>
              <a:t>1.</a:t>
            </a:r>
            <a:r>
              <a:rPr lang="en-US" altLang="en-US" sz="1600"/>
              <a:t>Продолжить</a:t>
            </a:r>
            <a:r>
              <a:rPr lang="en-US" altLang="ru-RU" sz="1600"/>
              <a:t> </a:t>
            </a:r>
            <a:r>
              <a:rPr lang="en-US" altLang="en-US" sz="1600"/>
              <a:t>создавать</a:t>
            </a:r>
            <a:r>
              <a:rPr lang="en-US" altLang="ru-RU" sz="1600"/>
              <a:t> </a:t>
            </a:r>
            <a:r>
              <a:rPr lang="en-US" altLang="en-US" sz="1600"/>
              <a:t>современную</a:t>
            </a:r>
            <a:r>
              <a:rPr lang="en-US" altLang="ru-RU" sz="1600"/>
              <a:t>, </a:t>
            </a:r>
            <a:r>
              <a:rPr lang="en-US" altLang="en-US" sz="1600"/>
              <a:t>безопасную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трансформируемую</a:t>
            </a:r>
            <a:r>
              <a:rPr lang="en-US" altLang="ru-RU" sz="1600"/>
              <a:t> </a:t>
            </a:r>
            <a:r>
              <a:rPr lang="en-US" altLang="en-US" sz="1600"/>
              <a:t>среду</a:t>
            </a:r>
            <a:r>
              <a:rPr lang="en-US" altLang="ru-RU" sz="1600"/>
              <a:t>, </a:t>
            </a:r>
            <a:r>
              <a:rPr lang="en-US" altLang="en-US" sz="1600"/>
              <a:t>обеспечивающую</a:t>
            </a:r>
            <a:r>
              <a:rPr lang="en-US" altLang="ru-RU" sz="1600"/>
              <a:t> </a:t>
            </a:r>
            <a:r>
              <a:rPr lang="en-US" altLang="en-US" sz="1600"/>
              <a:t>реализацию</a:t>
            </a:r>
            <a:r>
              <a:rPr lang="en-US" altLang="ru-RU" sz="1600"/>
              <a:t> </a:t>
            </a:r>
            <a:r>
              <a:rPr lang="en-US" altLang="en-US" sz="1600"/>
              <a:t>образовательной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адаптированных</a:t>
            </a:r>
            <a:r>
              <a:rPr lang="en-US" altLang="ru-RU" sz="1600"/>
              <a:t> </a:t>
            </a:r>
            <a:r>
              <a:rPr lang="en-US" altLang="en-US" sz="1600"/>
              <a:t>образовательных</a:t>
            </a:r>
            <a:r>
              <a:rPr lang="en-US" altLang="ru-RU" sz="1600"/>
              <a:t> </a:t>
            </a:r>
            <a:r>
              <a:rPr lang="en-US" altLang="en-US" sz="1600"/>
              <a:t>программ</a:t>
            </a:r>
            <a:r>
              <a:rPr lang="en-US" altLang="ru-RU" sz="1600"/>
              <a:t> </a:t>
            </a:r>
            <a:r>
              <a:rPr lang="en-US" altLang="en-US" sz="1600"/>
              <a:t>МАДОУ</a:t>
            </a:r>
            <a:r>
              <a:rPr lang="en-US" altLang="ru-RU" sz="1600"/>
              <a:t> </a:t>
            </a:r>
            <a:r>
              <a:rPr lang="en-US" altLang="en-US" sz="1600"/>
              <a:t>через</a:t>
            </a:r>
            <a:r>
              <a:rPr lang="en-US" altLang="ru-RU" sz="1600"/>
              <a:t> </a:t>
            </a:r>
            <a:r>
              <a:rPr lang="en-US" altLang="en-US" sz="1600"/>
              <a:t>обновление</a:t>
            </a:r>
            <a:r>
              <a:rPr lang="en-US" altLang="ru-RU" sz="1600"/>
              <a:t> </a:t>
            </a:r>
            <a:r>
              <a:rPr lang="en-US" altLang="en-US" sz="1600"/>
              <a:t>материально</a:t>
            </a:r>
            <a:r>
              <a:rPr lang="en-US" altLang="ru-RU" sz="1600"/>
              <a:t>-</a:t>
            </a:r>
            <a:r>
              <a:rPr lang="en-US" altLang="en-US" sz="1600"/>
              <a:t>технической</a:t>
            </a:r>
            <a:r>
              <a:rPr lang="en-US" altLang="ru-RU" sz="1600"/>
              <a:t> </a:t>
            </a:r>
            <a:r>
              <a:rPr lang="en-US" altLang="en-US" sz="1600"/>
              <a:t>базы</a:t>
            </a:r>
            <a:r>
              <a:rPr lang="en-US" altLang="ru-RU" sz="1600"/>
              <a:t>, </a:t>
            </a:r>
            <a:r>
              <a:rPr lang="en-US" altLang="en-US" sz="1600"/>
              <a:t>внедрение</a:t>
            </a:r>
            <a:r>
              <a:rPr lang="en-US" altLang="ru-RU" sz="1600"/>
              <a:t> </a:t>
            </a:r>
            <a:r>
              <a:rPr lang="en-US" altLang="en-US" sz="1600"/>
              <a:t>цифровых</a:t>
            </a:r>
            <a:r>
              <a:rPr lang="en-US" altLang="ru-RU" sz="1600"/>
              <a:t> </a:t>
            </a:r>
            <a:r>
              <a:rPr lang="en-US" altLang="en-US" sz="1600"/>
              <a:t>образовательных</a:t>
            </a:r>
            <a:r>
              <a:rPr lang="en-US" altLang="ru-RU" sz="1600"/>
              <a:t> </a:t>
            </a:r>
            <a:r>
              <a:rPr lang="en-US" altLang="en-US" sz="1600"/>
              <a:t>ресурсов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обеспечение</a:t>
            </a:r>
            <a:r>
              <a:rPr lang="en-US" altLang="ru-RU" sz="1600"/>
              <a:t> </a:t>
            </a:r>
            <a:r>
              <a:rPr lang="en-US" altLang="en-US" sz="1600"/>
              <a:t>доступности</a:t>
            </a:r>
            <a:r>
              <a:rPr lang="en-US" altLang="ru-RU" sz="1600"/>
              <a:t> </a:t>
            </a:r>
            <a:r>
              <a:rPr lang="en-US" altLang="en-US" sz="1600"/>
              <a:t>для</a:t>
            </a:r>
            <a:r>
              <a:rPr lang="en-US" altLang="ru-RU" sz="1600"/>
              <a:t> </a:t>
            </a:r>
            <a:r>
              <a:rPr lang="en-US" altLang="en-US" sz="1600"/>
              <a:t>всех</a:t>
            </a:r>
            <a:r>
              <a:rPr lang="en-US" altLang="ru-RU" sz="1600"/>
              <a:t> </a:t>
            </a:r>
            <a:r>
              <a:rPr lang="en-US" altLang="en-US" sz="1600"/>
              <a:t>категорий</a:t>
            </a:r>
            <a:r>
              <a:rPr lang="en-US" altLang="ru-RU" sz="1600"/>
              <a:t> </a:t>
            </a:r>
            <a:r>
              <a:rPr lang="en-US" altLang="en-US" sz="1600"/>
              <a:t>воспитанников</a:t>
            </a:r>
            <a:r>
              <a:rPr lang="en-US" altLang="ru-RU" sz="1600"/>
              <a:t>, </a:t>
            </a:r>
            <a:r>
              <a:rPr lang="en-US" altLang="en-US" sz="1600"/>
              <a:t>включая</a:t>
            </a:r>
            <a:r>
              <a:rPr lang="en-US" altLang="ru-RU" sz="1600"/>
              <a:t> </a:t>
            </a:r>
            <a:r>
              <a:rPr lang="en-US" altLang="en-US" sz="1600"/>
              <a:t>детей</a:t>
            </a:r>
            <a:r>
              <a:rPr lang="en-US" altLang="ru-RU" sz="1600"/>
              <a:t> </a:t>
            </a:r>
            <a:r>
              <a:rPr lang="en-US" altLang="en-US" sz="1600"/>
              <a:t>с</a:t>
            </a:r>
            <a:r>
              <a:rPr lang="en-US" altLang="ru-RU" sz="1600"/>
              <a:t> </a:t>
            </a:r>
            <a:r>
              <a:rPr lang="en-US" altLang="en-US" sz="1600"/>
              <a:t>ОВЗ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инвалидностью</a:t>
            </a:r>
            <a:r>
              <a:rPr lang="en-US" altLang="ru-RU" sz="1600"/>
              <a:t>.</a:t>
            </a:r>
            <a:endParaRPr lang="en-US" altLang="ru-RU" sz="16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/>
              <a:t>2. </a:t>
            </a:r>
            <a:r>
              <a:rPr lang="en-US" altLang="en-US" sz="1600"/>
              <a:t>Внедрить</a:t>
            </a:r>
            <a:r>
              <a:rPr lang="en-US" altLang="ru-RU" sz="1600"/>
              <a:t> </a:t>
            </a:r>
            <a:r>
              <a:rPr lang="en-US" altLang="en-US" sz="1600"/>
              <a:t>в</a:t>
            </a:r>
            <a:r>
              <a:rPr lang="en-US" altLang="ru-RU" sz="1600"/>
              <a:t> </a:t>
            </a:r>
            <a:r>
              <a:rPr lang="en-US" altLang="en-US" sz="1600"/>
              <a:t>практику</a:t>
            </a:r>
            <a:r>
              <a:rPr lang="en-US" altLang="ru-RU" sz="1600"/>
              <a:t> </a:t>
            </a:r>
            <a:r>
              <a:rPr lang="en-US" altLang="en-US" sz="1600"/>
              <a:t>работы</a:t>
            </a:r>
            <a:r>
              <a:rPr lang="en-US" altLang="ru-RU" sz="1600"/>
              <a:t> </a:t>
            </a:r>
            <a:r>
              <a:rPr lang="en-US" altLang="en-US" sz="1600"/>
              <a:t>педагогического</a:t>
            </a:r>
            <a:r>
              <a:rPr lang="en-US" altLang="ru-RU" sz="1600"/>
              <a:t> </a:t>
            </a:r>
            <a:r>
              <a:rPr lang="en-US" altLang="en-US" sz="1600"/>
              <a:t>коллектива</a:t>
            </a:r>
            <a:r>
              <a:rPr lang="en-US" altLang="ru-RU" sz="1600"/>
              <a:t> </a:t>
            </a:r>
            <a:r>
              <a:rPr lang="en-US" altLang="en-US" sz="1600"/>
              <a:t>технологии</a:t>
            </a:r>
            <a:r>
              <a:rPr lang="en-US" altLang="ru-RU" sz="1600"/>
              <a:t> </a:t>
            </a:r>
            <a:r>
              <a:rPr lang="en-US" altLang="en-US" sz="1600"/>
              <a:t>персонализированного</a:t>
            </a:r>
            <a:r>
              <a:rPr lang="en-US" altLang="ru-RU" sz="1600"/>
              <a:t> </a:t>
            </a:r>
            <a:r>
              <a:rPr lang="en-US" altLang="en-US" sz="1600"/>
              <a:t>подхода</a:t>
            </a:r>
            <a:r>
              <a:rPr lang="en-US" altLang="ru-RU" sz="1600"/>
              <a:t>, </a:t>
            </a:r>
            <a:r>
              <a:rPr lang="en-US" altLang="en-US" sz="1600"/>
              <a:t>направленные</a:t>
            </a:r>
            <a:r>
              <a:rPr lang="en-US" altLang="ru-RU" sz="1600"/>
              <a:t> </a:t>
            </a:r>
            <a:r>
              <a:rPr lang="en-US" altLang="en-US" sz="1600"/>
              <a:t>на</a:t>
            </a:r>
            <a:r>
              <a:rPr lang="en-US" altLang="ru-RU" sz="1600"/>
              <a:t> </a:t>
            </a:r>
            <a:r>
              <a:rPr lang="en-US" altLang="en-US" sz="1600"/>
              <a:t>раскрытие</a:t>
            </a:r>
            <a:r>
              <a:rPr lang="en-US" altLang="ru-RU" sz="1600"/>
              <a:t> </a:t>
            </a:r>
            <a:r>
              <a:rPr lang="en-US" altLang="en-US" sz="1600"/>
              <a:t>потенциала</a:t>
            </a:r>
            <a:r>
              <a:rPr lang="en-US" altLang="ru-RU" sz="1600"/>
              <a:t> </a:t>
            </a:r>
            <a:r>
              <a:rPr lang="en-US" altLang="en-US" sz="1600"/>
              <a:t>каждого</a:t>
            </a:r>
            <a:r>
              <a:rPr lang="en-US" altLang="ru-RU" sz="1600"/>
              <a:t> </a:t>
            </a:r>
            <a:r>
              <a:rPr lang="en-US" altLang="en-US" sz="1600"/>
              <a:t>ребенка</a:t>
            </a:r>
            <a:r>
              <a:rPr lang="en-US" altLang="ru-RU" sz="1600"/>
              <a:t>, </a:t>
            </a:r>
            <a:r>
              <a:rPr lang="en-US" altLang="en-US" sz="1600"/>
              <a:t>формирование</a:t>
            </a:r>
            <a:r>
              <a:rPr lang="en-US" altLang="ru-RU" sz="1600"/>
              <a:t> </a:t>
            </a:r>
            <a:r>
              <a:rPr lang="en-US" altLang="en-US" sz="1600"/>
              <a:t>функциональной</a:t>
            </a:r>
            <a:r>
              <a:rPr lang="en-US" altLang="ru-RU" sz="1600"/>
              <a:t> </a:t>
            </a:r>
            <a:r>
              <a:rPr lang="en-US" altLang="en-US" sz="1600"/>
              <a:t>грамотности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успешную</a:t>
            </a:r>
            <a:r>
              <a:rPr lang="en-US" altLang="ru-RU" sz="1600"/>
              <a:t> </a:t>
            </a:r>
            <a:r>
              <a:rPr lang="en-US" altLang="en-US" sz="1600"/>
              <a:t>социализацию</a:t>
            </a:r>
            <a:r>
              <a:rPr lang="en-US" altLang="ru-RU" sz="1600"/>
              <a:t> </a:t>
            </a:r>
            <a:r>
              <a:rPr lang="en-US" altLang="en-US" sz="1600"/>
              <a:t>детей</a:t>
            </a:r>
            <a:r>
              <a:rPr lang="en-US" altLang="ru-RU" sz="1600"/>
              <a:t> </a:t>
            </a:r>
            <a:r>
              <a:rPr lang="en-US" altLang="en-US" sz="1600"/>
              <a:t>с</a:t>
            </a:r>
            <a:r>
              <a:rPr lang="en-US" altLang="ru-RU" sz="1600"/>
              <a:t> </a:t>
            </a:r>
            <a:r>
              <a:rPr lang="en-US" altLang="en-US" sz="1600"/>
              <a:t>ОВЗ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инвалидностью</a:t>
            </a:r>
            <a:r>
              <a:rPr lang="en-US" altLang="ru-RU" sz="1600"/>
              <a:t>.</a:t>
            </a:r>
            <a:endParaRPr lang="en-US" altLang="ru-RU" sz="16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/>
              <a:t>3. </a:t>
            </a:r>
            <a:r>
              <a:rPr lang="en-US" altLang="en-US" sz="1600"/>
              <a:t>Развивать</a:t>
            </a:r>
            <a:r>
              <a:rPr lang="en-US" altLang="ru-RU" sz="1600"/>
              <a:t> </a:t>
            </a:r>
            <a:r>
              <a:rPr lang="en-US" altLang="en-US" sz="1600"/>
              <a:t>речевые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коммуникативные</a:t>
            </a:r>
            <a:r>
              <a:rPr lang="en-US" altLang="ru-RU" sz="1600"/>
              <a:t> </a:t>
            </a:r>
            <a:r>
              <a:rPr lang="en-US" altLang="en-US" sz="1600"/>
              <a:t>компетенции</a:t>
            </a:r>
            <a:r>
              <a:rPr lang="en-US" altLang="ru-RU" sz="1600"/>
              <a:t> </a:t>
            </a:r>
            <a:r>
              <a:rPr lang="en-US" altLang="en-US" sz="1600"/>
              <a:t>у</a:t>
            </a:r>
            <a:r>
              <a:rPr lang="en-US" altLang="ru-RU" sz="1600"/>
              <a:t> </a:t>
            </a:r>
            <a:r>
              <a:rPr lang="en-US" altLang="en-US" sz="1600"/>
              <a:t>воспитанников</a:t>
            </a:r>
            <a:r>
              <a:rPr lang="en-US" altLang="ru-RU" sz="1600"/>
              <a:t> </a:t>
            </a:r>
            <a:r>
              <a:rPr lang="en-US" altLang="en-US" sz="1600"/>
              <a:t>общеобразовательных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компенсирующих</a:t>
            </a:r>
            <a:r>
              <a:rPr lang="en-US" altLang="ru-RU" sz="1600"/>
              <a:t> </a:t>
            </a:r>
            <a:r>
              <a:rPr lang="en-US" altLang="en-US" sz="1600"/>
              <a:t>групп</a:t>
            </a:r>
            <a:r>
              <a:rPr lang="en-US" altLang="ru-RU" sz="1600"/>
              <a:t> </a:t>
            </a:r>
            <a:r>
              <a:rPr lang="en-US" altLang="en-US" sz="1600"/>
              <a:t>через</a:t>
            </a:r>
            <a:r>
              <a:rPr lang="en-US" altLang="ru-RU" sz="1600"/>
              <a:t> </a:t>
            </a:r>
            <a:r>
              <a:rPr lang="en-US" altLang="en-US" sz="1600"/>
              <a:t>внедрение</a:t>
            </a:r>
            <a:r>
              <a:rPr lang="en-US" altLang="ru-RU" sz="1600"/>
              <a:t> </a:t>
            </a:r>
            <a:r>
              <a:rPr lang="en-US" altLang="en-US" sz="1600"/>
              <a:t>коллективной</a:t>
            </a:r>
            <a:r>
              <a:rPr lang="en-US" altLang="ru-RU" sz="1600"/>
              <a:t> </a:t>
            </a:r>
            <a:r>
              <a:rPr lang="en-US" altLang="en-US" sz="1600"/>
              <a:t>образовательной</a:t>
            </a:r>
            <a:r>
              <a:rPr lang="en-US" altLang="ru-RU" sz="1600"/>
              <a:t> </a:t>
            </a:r>
            <a:r>
              <a:rPr lang="en-US" altLang="en-US" sz="1600"/>
              <a:t>деятельности</a:t>
            </a:r>
            <a:r>
              <a:rPr lang="en-US" altLang="ru-RU" sz="1600"/>
              <a:t> (</a:t>
            </a:r>
            <a:r>
              <a:rPr lang="en-US" altLang="en-US" sz="1600"/>
              <a:t>КОД</a:t>
            </a:r>
            <a:r>
              <a:rPr lang="en-US" altLang="ru-RU" sz="1600"/>
              <a:t>)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других</a:t>
            </a:r>
            <a:r>
              <a:rPr lang="en-US" altLang="ru-RU" sz="1600"/>
              <a:t> </a:t>
            </a:r>
            <a:r>
              <a:rPr lang="en-US" altLang="en-US" sz="1600"/>
              <a:t>интерактивных</a:t>
            </a:r>
            <a:r>
              <a:rPr lang="en-US" altLang="ru-RU" sz="1600"/>
              <a:t> </a:t>
            </a:r>
            <a:r>
              <a:rPr lang="en-US" altLang="en-US" sz="1600"/>
              <a:t>технологий</a:t>
            </a:r>
            <a:r>
              <a:rPr lang="en-US" altLang="ru-RU" sz="1600"/>
              <a:t> (</a:t>
            </a:r>
            <a:r>
              <a:rPr lang="en-US" altLang="en-US" sz="1600"/>
              <a:t>проектная</a:t>
            </a:r>
            <a:r>
              <a:rPr lang="en-US" altLang="ru-RU" sz="1600"/>
              <a:t> </a:t>
            </a:r>
            <a:r>
              <a:rPr lang="en-US" altLang="en-US" sz="1600"/>
              <a:t>деятельность</a:t>
            </a:r>
            <a:r>
              <a:rPr lang="en-US" altLang="ru-RU" sz="1600"/>
              <a:t>, </a:t>
            </a:r>
            <a:r>
              <a:rPr lang="en-US" altLang="en-US" sz="1600"/>
              <a:t>кейс</a:t>
            </a:r>
            <a:r>
              <a:rPr lang="en-US" altLang="ru-RU" sz="1600"/>
              <a:t>-</a:t>
            </a:r>
            <a:r>
              <a:rPr lang="en-US" altLang="en-US" sz="1600"/>
              <a:t>технологии</a:t>
            </a:r>
            <a:r>
              <a:rPr lang="en-US" altLang="ru-RU" sz="1600"/>
              <a:t>, </a:t>
            </a:r>
            <a:r>
              <a:rPr lang="en-US" altLang="en-US" sz="1600"/>
              <a:t>детско</a:t>
            </a:r>
            <a:r>
              <a:rPr lang="en-US" altLang="ru-RU" sz="1600"/>
              <a:t>-</a:t>
            </a:r>
            <a:r>
              <a:rPr lang="en-US" altLang="en-US" sz="1600"/>
              <a:t>взрослые</a:t>
            </a:r>
            <a:r>
              <a:rPr lang="en-US" altLang="ru-RU" sz="1600"/>
              <a:t> </a:t>
            </a:r>
            <a:r>
              <a:rPr lang="en-US" altLang="en-US" sz="1600"/>
              <a:t>проекты</a:t>
            </a:r>
            <a:r>
              <a:rPr lang="en-US" altLang="ru-RU" sz="1600"/>
              <a:t>).</a:t>
            </a:r>
            <a:endParaRPr lang="en-US" altLang="ru-RU" sz="16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/>
              <a:t>4. </a:t>
            </a:r>
            <a:r>
              <a:rPr lang="en-US" altLang="en-US" sz="1600"/>
              <a:t>Реализовать</a:t>
            </a:r>
            <a:r>
              <a:rPr lang="en-US" altLang="ru-RU" sz="1600"/>
              <a:t> </a:t>
            </a:r>
            <a:r>
              <a:rPr lang="en-US" altLang="en-US" sz="1600"/>
              <a:t>комплекс</a:t>
            </a:r>
            <a:r>
              <a:rPr lang="en-US" altLang="ru-RU" sz="1600"/>
              <a:t> </a:t>
            </a:r>
            <a:r>
              <a:rPr lang="en-US" altLang="en-US" sz="1600"/>
              <a:t>мероприятий</a:t>
            </a:r>
            <a:r>
              <a:rPr lang="en-US" altLang="ru-RU" sz="1600"/>
              <a:t> </a:t>
            </a:r>
            <a:r>
              <a:rPr lang="en-US" altLang="en-US" sz="1600"/>
              <a:t>в</a:t>
            </a:r>
            <a:r>
              <a:rPr lang="en-US" altLang="ru-RU" sz="1600"/>
              <a:t> </a:t>
            </a:r>
            <a:r>
              <a:rPr lang="en-US" altLang="en-US" sz="1600"/>
              <a:t>рамках</a:t>
            </a:r>
            <a:r>
              <a:rPr lang="en-US" altLang="ru-RU"/>
              <a:t> </a:t>
            </a:r>
            <a:r>
              <a:rPr lang="en-US" altLang="en-US" sz="1600"/>
              <a:t>обновленной</a:t>
            </a:r>
            <a:r>
              <a:rPr lang="en-US" altLang="ru-RU" sz="1600"/>
              <a:t> </a:t>
            </a:r>
            <a:r>
              <a:rPr lang="en-US" altLang="en-US" sz="1600"/>
              <a:t>Программы</a:t>
            </a:r>
            <a:r>
              <a:rPr lang="en-US" altLang="ru-RU" sz="1600"/>
              <a:t> </a:t>
            </a:r>
            <a:r>
              <a:rPr lang="en-US" altLang="en-US" sz="1600"/>
              <a:t>воспитания</a:t>
            </a:r>
            <a:r>
              <a:rPr lang="en-US" altLang="ru-RU" sz="1600"/>
              <a:t>, </a:t>
            </a:r>
            <a:r>
              <a:rPr lang="en-US" altLang="en-US" sz="1600"/>
              <a:t>направленных</a:t>
            </a:r>
            <a:r>
              <a:rPr lang="en-US" altLang="ru-RU" sz="1600"/>
              <a:t> </a:t>
            </a:r>
            <a:r>
              <a:rPr lang="en-US" altLang="en-US" sz="1600"/>
              <a:t>на</a:t>
            </a:r>
            <a:r>
              <a:rPr lang="en-US" altLang="ru-RU" sz="1600"/>
              <a:t> </a:t>
            </a:r>
            <a:r>
              <a:rPr lang="en-US" altLang="en-US" sz="1600"/>
              <a:t>формирование</a:t>
            </a:r>
            <a:r>
              <a:rPr lang="en-US" altLang="ru-RU" sz="1600"/>
              <a:t> </a:t>
            </a:r>
            <a:r>
              <a:rPr lang="en-US" altLang="en-US" sz="1600"/>
              <a:t>у</a:t>
            </a:r>
            <a:r>
              <a:rPr lang="en-US" altLang="ru-RU" sz="1600"/>
              <a:t> </a:t>
            </a:r>
            <a:r>
              <a:rPr lang="en-US" altLang="en-US" sz="1600"/>
              <a:t>воспитанников</a:t>
            </a:r>
            <a:r>
              <a:rPr lang="en-US" altLang="ru-RU" sz="1600"/>
              <a:t> </a:t>
            </a:r>
            <a:r>
              <a:rPr lang="en-US" altLang="en-US" sz="1600"/>
              <a:t>гражданской</a:t>
            </a:r>
            <a:r>
              <a:rPr lang="en-US" altLang="ru-RU" sz="1600"/>
              <a:t> </a:t>
            </a:r>
            <a:r>
              <a:rPr lang="en-US" altLang="en-US" sz="1600"/>
              <a:t>идентичности</a:t>
            </a:r>
            <a:r>
              <a:rPr lang="en-US" altLang="ru-RU" sz="1600"/>
              <a:t>, </a:t>
            </a:r>
            <a:r>
              <a:rPr lang="en-US" altLang="en-US" sz="1600"/>
              <a:t>патриотизма</a:t>
            </a:r>
            <a:r>
              <a:rPr lang="en-US" altLang="ru-RU" sz="1600"/>
              <a:t>, </a:t>
            </a:r>
            <a:r>
              <a:rPr lang="en-US" altLang="en-US" sz="1600"/>
              <a:t>уважения</a:t>
            </a:r>
            <a:r>
              <a:rPr lang="en-US" altLang="ru-RU" sz="1600"/>
              <a:t> </a:t>
            </a:r>
            <a:r>
              <a:rPr lang="en-US" altLang="en-US" sz="1600"/>
              <a:t>к</a:t>
            </a:r>
            <a:r>
              <a:rPr lang="en-US" altLang="ru-RU" sz="1600"/>
              <a:t> </a:t>
            </a:r>
            <a:r>
              <a:rPr lang="en-US" altLang="en-US" sz="1600"/>
              <a:t>культурному</a:t>
            </a:r>
            <a:r>
              <a:rPr lang="en-US" altLang="ru-RU" sz="1600"/>
              <a:t> </a:t>
            </a:r>
            <a:r>
              <a:rPr lang="en-US" altLang="en-US" sz="1600"/>
              <a:t>наследию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традициям</a:t>
            </a:r>
            <a:r>
              <a:rPr lang="en-US" altLang="ru-RU" sz="1600"/>
              <a:t> </a:t>
            </a:r>
            <a:r>
              <a:rPr lang="en-US" altLang="en-US" sz="1600"/>
              <a:t>многонационального</a:t>
            </a:r>
            <a:r>
              <a:rPr lang="en-US" altLang="ru-RU" sz="1600"/>
              <a:t> </a:t>
            </a:r>
            <a:r>
              <a:rPr lang="en-US" altLang="en-US" sz="1600"/>
              <a:t>народа</a:t>
            </a:r>
            <a:r>
              <a:rPr lang="en-US" altLang="ru-RU" sz="1600"/>
              <a:t> </a:t>
            </a:r>
            <a:r>
              <a:rPr lang="en-US" altLang="en-US" sz="1600"/>
              <a:t>России</a:t>
            </a:r>
            <a:r>
              <a:rPr lang="en-US" altLang="ru-RU" sz="1600"/>
              <a:t>, </a:t>
            </a:r>
            <a:r>
              <a:rPr lang="en-US" altLang="en-US" sz="1600"/>
              <a:t>а</a:t>
            </a:r>
            <a:r>
              <a:rPr lang="en-US" altLang="ru-RU" sz="1600"/>
              <a:t> </a:t>
            </a:r>
            <a:r>
              <a:rPr lang="en-US" altLang="en-US" sz="1600"/>
              <a:t>также</a:t>
            </a:r>
            <a:r>
              <a:rPr lang="en-US" altLang="ru-RU" sz="1600"/>
              <a:t> </a:t>
            </a:r>
            <a:r>
              <a:rPr lang="en-US" altLang="en-US" sz="1600"/>
              <a:t>семейным</a:t>
            </a:r>
            <a:r>
              <a:rPr lang="en-US" altLang="ru-RU" sz="1600"/>
              <a:t> </a:t>
            </a:r>
            <a:r>
              <a:rPr lang="en-US" altLang="en-US" sz="1600"/>
              <a:t>ценностям</a:t>
            </a:r>
            <a:r>
              <a:rPr lang="en-US" altLang="ru-RU" sz="1600"/>
              <a:t>. </a:t>
            </a:r>
            <a:r>
              <a:rPr lang="en-US" altLang="en-US" sz="1600"/>
              <a:t>Активно</a:t>
            </a:r>
            <a:r>
              <a:rPr lang="en-US" altLang="ru-RU" sz="1600"/>
              <a:t> </a:t>
            </a:r>
            <a:r>
              <a:rPr lang="en-US" altLang="en-US" sz="1600"/>
              <a:t>использовать</a:t>
            </a:r>
            <a:r>
              <a:rPr lang="en-US" altLang="ru-RU" sz="1600"/>
              <a:t> </a:t>
            </a:r>
            <a:r>
              <a:rPr lang="en-US" altLang="en-US" sz="1600"/>
              <a:t>ресурсы</a:t>
            </a:r>
            <a:r>
              <a:rPr lang="en-US" altLang="ru-RU" sz="1600"/>
              <a:t> </a:t>
            </a:r>
            <a:r>
              <a:rPr lang="en-US" altLang="en-US" sz="1600"/>
              <a:t>мини</a:t>
            </a:r>
            <a:r>
              <a:rPr lang="en-US" altLang="ru-RU" sz="1600"/>
              <a:t>-</a:t>
            </a:r>
            <a:r>
              <a:rPr lang="en-US" altLang="en-US" sz="1600"/>
              <a:t>музея</a:t>
            </a:r>
            <a:r>
              <a:rPr lang="en-US" altLang="ru-RU" sz="1600"/>
              <a:t> </a:t>
            </a:r>
            <a:r>
              <a:rPr lang="" altLang="en-US" sz="1600"/>
              <a:t>«</a:t>
            </a:r>
            <a:r>
              <a:rPr lang="en-US" altLang="en-US" sz="1600"/>
              <a:t>Наша</a:t>
            </a:r>
            <a:r>
              <a:rPr lang="en-US" altLang="ru-RU" sz="1600"/>
              <a:t> </a:t>
            </a:r>
            <a:r>
              <a:rPr lang="en-US" altLang="en-US" sz="1600"/>
              <a:t>Россия</a:t>
            </a:r>
            <a:r>
              <a:rPr lang="" altLang="en-US" sz="1600"/>
              <a:t>»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краеведческого</a:t>
            </a:r>
            <a:r>
              <a:rPr lang="en-US" altLang="ru-RU" sz="1600"/>
              <a:t> </a:t>
            </a:r>
            <a:r>
              <a:rPr lang="en-US" altLang="en-US" sz="1600"/>
              <a:t>проекта</a:t>
            </a:r>
            <a:r>
              <a:rPr lang="en-US" altLang="ru-RU" sz="1600"/>
              <a:t> </a:t>
            </a:r>
            <a:r>
              <a:rPr lang="" altLang="en-US" sz="1600"/>
              <a:t>«</a:t>
            </a:r>
            <a:r>
              <a:rPr lang="en-US" altLang="en-US" sz="1600"/>
              <a:t>Маршрут</a:t>
            </a:r>
            <a:r>
              <a:rPr lang="en-US" altLang="ru-RU" sz="1600"/>
              <a:t> </a:t>
            </a:r>
            <a:r>
              <a:rPr lang="en-US" altLang="en-US" sz="1600"/>
              <a:t>выходного</a:t>
            </a:r>
            <a:r>
              <a:rPr lang="en-US" altLang="ru-RU" sz="1600"/>
              <a:t> </a:t>
            </a:r>
            <a:r>
              <a:rPr lang="en-US" altLang="en-US" sz="1600"/>
              <a:t>дня</a:t>
            </a:r>
            <a:r>
              <a:rPr lang="" altLang="en-US" sz="1600"/>
              <a:t>»</a:t>
            </a:r>
            <a:r>
              <a:rPr lang="en-US" altLang="ru-RU" sz="1600"/>
              <a:t>.</a:t>
            </a:r>
            <a:endParaRPr lang="en-US" altLang="ru-RU" sz="16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/>
              <a:t>5. </a:t>
            </a:r>
            <a:r>
              <a:rPr lang="en-US" altLang="en-US" sz="1600"/>
              <a:t>Создать</a:t>
            </a:r>
            <a:r>
              <a:rPr lang="en-US" altLang="ru-RU" sz="1600"/>
              <a:t> </a:t>
            </a:r>
            <a:r>
              <a:rPr lang="en-US" altLang="en-US" sz="1600"/>
              <a:t>эффективную</a:t>
            </a:r>
            <a:r>
              <a:rPr lang="en-US" altLang="ru-RU" sz="1600"/>
              <a:t> </a:t>
            </a:r>
            <a:r>
              <a:rPr lang="en-US" altLang="en-US" sz="1600"/>
              <a:t>систему</a:t>
            </a:r>
            <a:r>
              <a:rPr lang="en-US" altLang="ru-RU" sz="1600"/>
              <a:t> </a:t>
            </a:r>
            <a:r>
              <a:rPr lang="en-US" altLang="en-US" sz="1600"/>
              <a:t>взаимодействия</a:t>
            </a:r>
            <a:r>
              <a:rPr lang="en-US" altLang="ru-RU" sz="1600"/>
              <a:t> </a:t>
            </a:r>
            <a:r>
              <a:rPr lang="en-US" altLang="en-US" sz="1600"/>
              <a:t>с</a:t>
            </a:r>
            <a:r>
              <a:rPr lang="en-US" altLang="ru-RU"/>
              <a:t> </a:t>
            </a:r>
            <a:r>
              <a:rPr lang="en-US" altLang="en-US" sz="1600"/>
              <a:t>семьями</a:t>
            </a:r>
            <a:r>
              <a:rPr lang="en-US" altLang="ru-RU" sz="1600"/>
              <a:t> </a:t>
            </a:r>
            <a:r>
              <a:rPr lang="en-US" altLang="en-US" sz="1600"/>
              <a:t>воспитанников</a:t>
            </a:r>
            <a:r>
              <a:rPr lang="en-US" altLang="ru-RU" sz="1600"/>
              <a:t> </a:t>
            </a:r>
            <a:r>
              <a:rPr lang="en-US" altLang="en-US" sz="1600"/>
              <a:t>на</a:t>
            </a:r>
            <a:r>
              <a:rPr lang="en-US" altLang="ru-RU" sz="1600"/>
              <a:t> </a:t>
            </a:r>
            <a:r>
              <a:rPr lang="en-US" altLang="en-US" sz="1600"/>
              <a:t>основе</a:t>
            </a:r>
            <a:r>
              <a:rPr lang="en-US" altLang="ru-RU" sz="1600"/>
              <a:t> </a:t>
            </a:r>
            <a:r>
              <a:rPr lang="en-US" altLang="en-US" sz="1600"/>
              <a:t>принципов</a:t>
            </a:r>
            <a:r>
              <a:rPr lang="en-US" altLang="ru-RU" sz="1600"/>
              <a:t> </a:t>
            </a:r>
            <a:r>
              <a:rPr lang="en-US" altLang="en-US" sz="1600"/>
              <a:t>партнерства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наставничества</a:t>
            </a:r>
            <a:r>
              <a:rPr lang="en-US" altLang="ru-RU" sz="1600"/>
              <a:t>. </a:t>
            </a:r>
            <a:r>
              <a:rPr lang="en-US" altLang="en-US" sz="1600"/>
              <a:t>Внедрить</a:t>
            </a:r>
            <a:r>
              <a:rPr lang="en-US" altLang="ru-RU" sz="1600"/>
              <a:t> </a:t>
            </a:r>
            <a:r>
              <a:rPr lang="en-US" altLang="en-US" sz="1600"/>
              <a:t>разноформатные</a:t>
            </a:r>
            <a:r>
              <a:rPr lang="en-US" altLang="ru-RU" sz="1600"/>
              <a:t> </a:t>
            </a:r>
            <a:r>
              <a:rPr lang="en-US" altLang="en-US" sz="1600"/>
              <a:t>просветительские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практико</a:t>
            </a:r>
            <a:r>
              <a:rPr lang="en-US" altLang="ru-RU" sz="1600"/>
              <a:t>-</a:t>
            </a:r>
            <a:r>
              <a:rPr lang="en-US" altLang="en-US" sz="1600"/>
              <a:t>ориентированные</a:t>
            </a:r>
            <a:r>
              <a:rPr lang="en-US" altLang="ru-RU" sz="1600"/>
              <a:t> </a:t>
            </a:r>
            <a:r>
              <a:rPr lang="en-US" altLang="en-US" sz="1600"/>
              <a:t>мероприятия</a:t>
            </a:r>
            <a:r>
              <a:rPr lang="en-US" altLang="ru-RU" sz="1600"/>
              <a:t>, </a:t>
            </a:r>
            <a:r>
              <a:rPr lang="en-US" altLang="en-US" sz="1600"/>
              <a:t>направленные</a:t>
            </a:r>
            <a:r>
              <a:rPr lang="en-US" altLang="ru-RU" sz="1600"/>
              <a:t> </a:t>
            </a:r>
            <a:r>
              <a:rPr lang="en-US" altLang="en-US" sz="1600"/>
              <a:t>на</a:t>
            </a:r>
            <a:r>
              <a:rPr lang="en-US" altLang="ru-RU" sz="1600"/>
              <a:t> </a:t>
            </a:r>
            <a:r>
              <a:rPr lang="en-US" altLang="en-US" sz="1600"/>
              <a:t>повышение</a:t>
            </a:r>
            <a:r>
              <a:rPr lang="en-US" altLang="ru-RU" sz="1600"/>
              <a:t> </a:t>
            </a:r>
            <a:r>
              <a:rPr lang="en-US" altLang="en-US" sz="1600"/>
              <a:t>педагогической</a:t>
            </a:r>
            <a:r>
              <a:rPr lang="en-US" altLang="ru-RU" sz="1600"/>
              <a:t> </a:t>
            </a:r>
            <a:r>
              <a:rPr lang="en-US" altLang="en-US" sz="1600"/>
              <a:t>грамотности</a:t>
            </a:r>
            <a:r>
              <a:rPr lang="en-US" altLang="ru-RU" sz="1600"/>
              <a:t> </a:t>
            </a:r>
            <a:r>
              <a:rPr lang="en-US" altLang="en-US" sz="1600"/>
              <a:t>родителей</a:t>
            </a:r>
            <a:r>
              <a:rPr lang="en-US" altLang="ru-RU" sz="1600"/>
              <a:t> </a:t>
            </a:r>
            <a:r>
              <a:rPr lang="en-US" altLang="en-US" sz="1600"/>
              <a:t>в</a:t>
            </a:r>
            <a:r>
              <a:rPr lang="en-US" altLang="ru-RU" sz="1600"/>
              <a:t> </a:t>
            </a:r>
            <a:r>
              <a:rPr lang="en-US" altLang="en-US" sz="1600"/>
              <a:t>вопросах</a:t>
            </a:r>
            <a:r>
              <a:rPr lang="en-US" altLang="ru-RU" sz="1600"/>
              <a:t> </a:t>
            </a:r>
            <a:r>
              <a:rPr lang="en-US" altLang="en-US" sz="1600"/>
              <a:t>воспитания</a:t>
            </a:r>
            <a:r>
              <a:rPr lang="en-US" altLang="ru-RU" sz="1600"/>
              <a:t>, </a:t>
            </a:r>
            <a:r>
              <a:rPr lang="en-US" altLang="en-US" sz="1600"/>
              <a:t>развития</a:t>
            </a:r>
            <a:r>
              <a:rPr lang="en-US" altLang="ru-RU" sz="1600"/>
              <a:t> </a:t>
            </a:r>
            <a:r>
              <a:rPr lang="en-US" altLang="en-US" sz="1600"/>
              <a:t>и</a:t>
            </a:r>
            <a:r>
              <a:rPr lang="en-US" altLang="ru-RU" sz="1600"/>
              <a:t> </a:t>
            </a:r>
            <a:r>
              <a:rPr lang="en-US" altLang="en-US" sz="1600"/>
              <a:t>социализации</a:t>
            </a:r>
            <a:r>
              <a:rPr lang="en-US" altLang="ru-RU" sz="1600"/>
              <a:t> </a:t>
            </a:r>
            <a:r>
              <a:rPr lang="en-US" altLang="en-US" sz="1600"/>
              <a:t>детей</a:t>
            </a:r>
            <a:r>
              <a:rPr lang="en-US" altLang="ru-RU" sz="1600"/>
              <a:t>, </a:t>
            </a:r>
            <a:r>
              <a:rPr lang="en-US" altLang="en-US" sz="1600"/>
              <a:t>в</a:t>
            </a:r>
            <a:r>
              <a:rPr lang="en-US" altLang="ru-RU" sz="1600"/>
              <a:t> </a:t>
            </a:r>
            <a:r>
              <a:rPr lang="en-US" altLang="en-US" sz="1600"/>
              <a:t>том</a:t>
            </a:r>
            <a:r>
              <a:rPr lang="en-US" altLang="ru-RU" sz="1600"/>
              <a:t> </a:t>
            </a:r>
            <a:r>
              <a:rPr lang="en-US" altLang="en-US" sz="1600"/>
              <a:t>числе</a:t>
            </a:r>
            <a:r>
              <a:rPr lang="en-US" altLang="ru-RU" sz="1600"/>
              <a:t> </a:t>
            </a:r>
            <a:r>
              <a:rPr lang="en-US" altLang="en-US" sz="1600"/>
              <a:t>с</a:t>
            </a:r>
            <a:r>
              <a:rPr lang="en-US" altLang="ru-RU" sz="1600"/>
              <a:t> </a:t>
            </a:r>
            <a:r>
              <a:rPr lang="en-US" altLang="en-US" sz="1600"/>
              <a:t>ОВЗ</a:t>
            </a:r>
            <a:r>
              <a:rPr lang="en-US" altLang="ru-RU" sz="1600"/>
              <a:t>.</a:t>
            </a:r>
            <a:endParaRPr lang="en-US" altLang="ru-RU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800" y="2774315"/>
            <a:ext cx="98996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76EAD"/>
                </a:solidFill>
                <a:latin typeface="Arial" panose="020B0604020202020204"/>
                <a:cs typeface="Arial" panose="020B0604020202020204"/>
              </a:rPr>
              <a:t>БЛАГОДАР</a:t>
            </a:r>
            <a:r>
              <a:rPr lang="ru-RU" altLang="" sz="4000" b="1" spc="-10" dirty="0">
                <a:solidFill>
                  <a:srgbClr val="076EAD"/>
                </a:solidFill>
                <a:latin typeface="Arial" panose="020B0604020202020204"/>
                <a:cs typeface="Arial" panose="020B0604020202020204"/>
              </a:rPr>
              <a:t>ИМ</a:t>
            </a:r>
            <a:r>
              <a:rPr sz="4000" b="1" spc="-10" dirty="0">
                <a:solidFill>
                  <a:srgbClr val="076EA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dirty="0">
                <a:solidFill>
                  <a:srgbClr val="076EAD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4000" b="1" spc="-10" dirty="0">
                <a:solidFill>
                  <a:srgbClr val="076EAD"/>
                </a:solidFill>
                <a:latin typeface="Arial" panose="020B0604020202020204"/>
                <a:cs typeface="Arial" panose="020B0604020202020204"/>
              </a:rPr>
              <a:t> ВНИМАНИЕ!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Заголовок 8"/>
          <p:cNvSpPr/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8585" y="1295272"/>
            <a:ext cx="11049889" cy="5333365"/>
            <a:chOff x="1271650" y="1382267"/>
            <a:chExt cx="11049889" cy="5333365"/>
          </a:xfrm>
        </p:grpSpPr>
        <p:sp>
          <p:nvSpPr>
            <p:cNvPr id="3" name="object 3"/>
            <p:cNvSpPr/>
            <p:nvPr/>
          </p:nvSpPr>
          <p:spPr>
            <a:xfrm>
              <a:off x="12321539" y="1382267"/>
              <a:ext cx="0" cy="5333365"/>
            </a:xfrm>
            <a:custGeom>
              <a:avLst/>
              <a:gdLst/>
              <a:ahLst/>
              <a:cxnLst/>
              <a:rect l="l" t="t" r="r" b="b"/>
              <a:pathLst>
                <a:path h="5333365">
                  <a:moveTo>
                    <a:pt x="0" y="0"/>
                  </a:moveTo>
                  <a:lnTo>
                    <a:pt x="0" y="5333161"/>
                  </a:lnTo>
                </a:path>
              </a:pathLst>
            </a:custGeom>
            <a:ln w="57912">
              <a:solidFill>
                <a:srgbClr val="229B6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72285" y="2448940"/>
              <a:ext cx="216407" cy="2164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031" y="3134740"/>
              <a:ext cx="216408" cy="2148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1650" y="4201795"/>
              <a:ext cx="216408" cy="216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031" y="1382394"/>
              <a:ext cx="216408" cy="2164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1789" y="106807"/>
            <a:ext cx="11112500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5" dirty="0">
                <a:solidFill>
                  <a:srgbClr val="229B6D"/>
                </a:solidFill>
              </a:rPr>
              <a:t>ГОСУДАРСТВЕННАЯ</a:t>
            </a:r>
            <a:r>
              <a:rPr sz="3200" spc="-20" dirty="0">
                <a:solidFill>
                  <a:srgbClr val="229B6D"/>
                </a:solidFill>
              </a:rPr>
              <a:t> </a:t>
            </a:r>
            <a:r>
              <a:rPr sz="3200" spc="-10" dirty="0">
                <a:solidFill>
                  <a:srgbClr val="229B6D"/>
                </a:solidFill>
              </a:rPr>
              <a:t>ПОЛИТИКА</a:t>
            </a:r>
            <a:r>
              <a:rPr sz="3200" spc="-60" dirty="0">
                <a:solidFill>
                  <a:srgbClr val="229B6D"/>
                </a:solidFill>
              </a:rPr>
              <a:t> </a:t>
            </a:r>
            <a:r>
              <a:rPr sz="3200" dirty="0">
                <a:solidFill>
                  <a:srgbClr val="229B6D"/>
                </a:solidFill>
              </a:rPr>
              <a:t>В</a:t>
            </a:r>
            <a:r>
              <a:rPr sz="3200" spc="-45" dirty="0">
                <a:solidFill>
                  <a:srgbClr val="229B6D"/>
                </a:solidFill>
              </a:rPr>
              <a:t> </a:t>
            </a:r>
            <a:r>
              <a:rPr sz="3200" dirty="0">
                <a:solidFill>
                  <a:srgbClr val="229B6D"/>
                </a:solidFill>
              </a:rPr>
              <a:t>СФЕРЕ</a:t>
            </a:r>
            <a:r>
              <a:rPr sz="3200" spc="-55" dirty="0">
                <a:solidFill>
                  <a:srgbClr val="229B6D"/>
                </a:solidFill>
              </a:rPr>
              <a:t> </a:t>
            </a:r>
            <a:r>
              <a:rPr sz="3200" spc="-35" dirty="0">
                <a:solidFill>
                  <a:srgbClr val="229B6D"/>
                </a:solidFill>
              </a:rPr>
              <a:t>ДОШКОЛЬНОГО</a:t>
            </a:r>
            <a:r>
              <a:rPr sz="3200" spc="-65" dirty="0">
                <a:solidFill>
                  <a:srgbClr val="229B6D"/>
                </a:solidFill>
              </a:rPr>
              <a:t> </a:t>
            </a:r>
            <a:r>
              <a:rPr sz="3200" spc="-10" dirty="0">
                <a:solidFill>
                  <a:srgbClr val="229B6D"/>
                </a:solidFill>
              </a:rPr>
              <a:t>ОБРАЗОВАНИЯ</a:t>
            </a:r>
            <a:endParaRPr sz="3200" spc="-10" dirty="0">
              <a:solidFill>
                <a:srgbClr val="229B6D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9035" y="1201420"/>
            <a:ext cx="10367645" cy="53003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ДЕТСТВОСБЕРЕГАЮЩЕЕ</a:t>
            </a:r>
            <a:r>
              <a:rPr sz="2400" b="1" spc="-3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r>
              <a:rPr sz="2400" b="1" spc="-3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400" b="1" spc="-4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</a:t>
            </a:r>
            <a:r>
              <a:rPr sz="2400" b="1" spc="-6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(экология</a:t>
            </a:r>
            <a:r>
              <a:rPr sz="2400" b="1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детства)</a:t>
            </a:r>
            <a:r>
              <a:rPr lang="ru-RU" altLang="" sz="2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(Дошкольное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Детство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не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подготовка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к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будущему.</a:t>
            </a:r>
            <a:r>
              <a:rPr sz="2200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Это</a:t>
            </a:r>
            <a:r>
              <a:rPr sz="2200" i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самоценный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жизни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человека,</a:t>
            </a:r>
            <a:r>
              <a:rPr sz="2200" i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определяющий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всю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его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последующую</a:t>
            </a:r>
            <a:r>
              <a:rPr sz="2200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жизнь)</a:t>
            </a:r>
            <a:endParaRPr sz="2200" i="1" spc="-10" dirty="0">
              <a:latin typeface="Calibri" panose="020F0502020204030204"/>
              <a:cs typeface="Calibri" panose="020F0502020204030204"/>
            </a:endParaRPr>
          </a:p>
          <a:p>
            <a:pPr marL="56515" marR="19050">
              <a:lnSpc>
                <a:spcPct val="100000"/>
              </a:lnSpc>
              <a:spcBef>
                <a:spcPts val="25"/>
              </a:spcBef>
            </a:pP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(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акцент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на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гражданско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-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патриотическое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,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духовно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-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нравственное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развитие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)</a:t>
            </a:r>
            <a:endParaRPr lang="en-US" altLang="ru-RU" sz="2200">
              <a:latin typeface="Calibri" panose="020F0502020204030204"/>
              <a:cs typeface="Calibri" panose="020F0502020204030204"/>
            </a:endParaRPr>
          </a:p>
          <a:p>
            <a:pPr marL="56515" marR="19050">
              <a:lnSpc>
                <a:spcPct val="100000"/>
              </a:lnSpc>
              <a:spcBef>
                <a:spcPts val="25"/>
              </a:spcBef>
            </a:pPr>
            <a:r>
              <a:rPr lang="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lang="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легального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lang="en-US" altLang="ru-RU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(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например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, </a:t>
            </a:r>
            <a:r>
              <a:rPr lang="" altLang="en-US" sz="2200">
                <a:latin typeface="Calibri" panose="020F0502020204030204"/>
                <a:cs typeface="Calibri" panose="020F0502020204030204"/>
              </a:rPr>
              <a:t>«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МЭШ</a:t>
            </a:r>
            <a:r>
              <a:rPr lang="" altLang="en-US" sz="2200">
                <a:latin typeface="Calibri" panose="020F0502020204030204"/>
                <a:cs typeface="Calibri" panose="020F0502020204030204"/>
              </a:rPr>
              <a:t>»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, </a:t>
            </a:r>
            <a:r>
              <a:rPr lang="" altLang="en-US" sz="2200">
                <a:latin typeface="Calibri" panose="020F0502020204030204"/>
                <a:cs typeface="Calibri" panose="020F0502020204030204"/>
              </a:rPr>
              <a:t>«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Сферум</a:t>
            </a:r>
            <a:r>
              <a:rPr lang="" altLang="en-US" sz="2200">
                <a:latin typeface="Calibri" panose="020F0502020204030204"/>
                <a:cs typeface="Calibri" panose="020F0502020204030204"/>
              </a:rPr>
              <a:t>»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),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интерактивного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оборудования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в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меру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и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для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пользы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en-US" sz="2200">
                <a:latin typeface="Calibri" panose="020F0502020204030204"/>
                <a:cs typeface="Calibri" panose="020F0502020204030204"/>
              </a:rPr>
              <a:t>ребенка</a:t>
            </a:r>
            <a:r>
              <a:rPr lang="en-US" altLang="ru-RU" sz="2200">
                <a:latin typeface="Calibri" panose="020F0502020204030204"/>
                <a:cs typeface="Calibri" panose="020F0502020204030204"/>
              </a:rPr>
              <a:t>.</a:t>
            </a:r>
            <a:endParaRPr lang="en-US" altLang="ru-RU" sz="2200">
              <a:latin typeface="Calibri" panose="020F0502020204030204"/>
              <a:cs typeface="Calibri" panose="020F0502020204030204"/>
            </a:endParaRPr>
          </a:p>
          <a:p>
            <a:pPr marL="56515" marR="1905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ПРЕЕМСТВЕННОСТЬ</a:t>
            </a:r>
            <a:r>
              <a:rPr sz="2400" b="1" spc="-8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(единство,</a:t>
            </a:r>
            <a:r>
              <a:rPr sz="2400" b="1" spc="-6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бесшовность,</a:t>
            </a:r>
            <a:r>
              <a:rPr sz="2400" b="1" spc="-1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интеграция)</a:t>
            </a:r>
            <a:r>
              <a:rPr sz="2400" b="1" spc="-6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0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УРОВНЕ</a:t>
            </a:r>
            <a:r>
              <a:rPr sz="2400" b="1" spc="-7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ДОО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6515">
              <a:lnSpc>
                <a:spcPct val="100000"/>
              </a:lnSpc>
              <a:spcBef>
                <a:spcPts val="20"/>
              </a:spcBef>
            </a:pPr>
            <a:r>
              <a:rPr sz="2200" i="1" dirty="0">
                <a:latin typeface="Calibri" panose="020F0502020204030204"/>
                <a:cs typeface="Calibri" panose="020F0502020204030204"/>
              </a:rPr>
              <a:t>(основное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образование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дополнительное</a:t>
            </a:r>
            <a:r>
              <a:rPr sz="2200" i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образование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специальное</a:t>
            </a:r>
            <a:r>
              <a:rPr sz="2200" i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образование)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ПРОСВЕТИТЕЛЬСКАЯ</a:t>
            </a:r>
            <a:r>
              <a:rPr sz="2400" b="1" spc="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ДЕЯТЕЛЬНОСТЬ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200" i="1" dirty="0">
                <a:latin typeface="Calibri" panose="020F0502020204030204"/>
                <a:cs typeface="Calibri" panose="020F0502020204030204"/>
              </a:rPr>
              <a:t>(развитие</a:t>
            </a:r>
            <a:r>
              <a:rPr sz="2200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позиции</a:t>
            </a:r>
            <a:r>
              <a:rPr sz="2200" i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родителя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стратегия</a:t>
            </a:r>
            <a:r>
              <a:rPr sz="2200" i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поддержки</a:t>
            </a:r>
            <a:r>
              <a:rPr sz="2200" i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субъектности</a:t>
            </a:r>
            <a:r>
              <a:rPr sz="2200" i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ребенка)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</a:pPr>
            <a:r>
              <a:rPr sz="2400" b="1" spc="-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ПРОФЕССИОНАЛЬНОЕ</a:t>
            </a:r>
            <a:r>
              <a:rPr sz="2400" b="1" spc="-9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РАЗВИТИЕ</a:t>
            </a:r>
            <a:r>
              <a:rPr sz="2400" b="1" spc="-85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76EAD"/>
                </a:solidFill>
                <a:latin typeface="Calibri" panose="020F0502020204030204"/>
                <a:cs typeface="Calibri" panose="020F0502020204030204"/>
              </a:rPr>
              <a:t>ПЕДАГОГОВ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2200" i="1" dirty="0">
                <a:latin typeface="Calibri" panose="020F0502020204030204"/>
                <a:cs typeface="Calibri" panose="020F0502020204030204"/>
              </a:rPr>
              <a:t>(непрерывное</a:t>
            </a:r>
            <a:r>
              <a:rPr sz="2200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образование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сокращение</a:t>
            </a:r>
            <a:r>
              <a:rPr sz="22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бюрократической</a:t>
            </a:r>
            <a:r>
              <a:rPr sz="22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нагрузки</a:t>
            </a:r>
            <a:r>
              <a:rPr sz="22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научно-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</a:pPr>
            <a:r>
              <a:rPr sz="2200" i="1" spc="-10" dirty="0">
                <a:latin typeface="Calibri" panose="020F0502020204030204"/>
                <a:cs typeface="Calibri" panose="020F0502020204030204"/>
              </a:rPr>
              <a:t>методическое</a:t>
            </a:r>
            <a:r>
              <a:rPr sz="2200" i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сопровождение)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950" y="4724400"/>
            <a:ext cx="216408" cy="216408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315" y="5437505"/>
            <a:ext cx="216408" cy="216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34160" y="25"/>
            <a:ext cx="8937052" cy="6745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81760" y="12"/>
            <a:ext cx="8444351" cy="6315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990600" y="609600"/>
            <a:ext cx="10306050" cy="5839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Федеральный закон от 21.04.2025 N 86-ФЗ  О внесении изменени (1)_page-00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81200" y="1524000"/>
            <a:ext cx="3200400" cy="4526280"/>
          </a:xfrm>
          <a:prstGeom prst="rect">
            <a:avLst/>
          </a:prstGeom>
        </p:spPr>
      </p:pic>
      <p:pic>
        <p:nvPicPr>
          <p:cNvPr id="7" name="Замещающее содержимое 6" descr="Федеральный закон от 21.04.2025 N 86-ФЗ  О внесении изменени (1)_page-000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447800"/>
            <a:ext cx="3200400" cy="452628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rcRect b="79667"/>
          <a:stretch>
            <a:fillRect/>
          </a:stretch>
        </p:blipFill>
        <p:spPr>
          <a:xfrm>
            <a:off x="1534160" y="76200"/>
            <a:ext cx="893699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075" y="345440"/>
            <a:ext cx="8389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69F"/>
                </a:solidFill>
              </a:rPr>
              <a:t>ВЫЗОВЫ</a:t>
            </a:r>
            <a:r>
              <a:rPr sz="2400" spc="-120" dirty="0">
                <a:solidFill>
                  <a:srgbClr val="00469F"/>
                </a:solidFill>
              </a:rPr>
              <a:t> </a:t>
            </a:r>
            <a:r>
              <a:rPr sz="2400" spc="-40" dirty="0">
                <a:solidFill>
                  <a:srgbClr val="00469F"/>
                </a:solidFill>
              </a:rPr>
              <a:t>СТРАТЕГИИ</a:t>
            </a:r>
            <a:r>
              <a:rPr sz="2400" spc="-85" dirty="0">
                <a:solidFill>
                  <a:srgbClr val="00469F"/>
                </a:solidFill>
              </a:rPr>
              <a:t> </a:t>
            </a:r>
            <a:r>
              <a:rPr sz="2400" spc="-10" dirty="0">
                <a:solidFill>
                  <a:srgbClr val="00469F"/>
                </a:solidFill>
              </a:rPr>
              <a:t>РАЗВИТИЯ</a:t>
            </a:r>
            <a:r>
              <a:rPr sz="2400" spc="-110" dirty="0">
                <a:solidFill>
                  <a:srgbClr val="00469F"/>
                </a:solidFill>
              </a:rPr>
              <a:t> </a:t>
            </a:r>
            <a:r>
              <a:rPr sz="2400" spc="-35" dirty="0">
                <a:solidFill>
                  <a:srgbClr val="00469F"/>
                </a:solidFill>
              </a:rPr>
              <a:t>ОБРАЗОВАНИЯ</a:t>
            </a:r>
            <a:r>
              <a:rPr sz="2400" spc="-85" dirty="0">
                <a:solidFill>
                  <a:srgbClr val="00469F"/>
                </a:solidFill>
              </a:rPr>
              <a:t> </a:t>
            </a:r>
            <a:r>
              <a:rPr sz="2400" dirty="0">
                <a:solidFill>
                  <a:srgbClr val="00469F"/>
                </a:solidFill>
              </a:rPr>
              <a:t>В</a:t>
            </a:r>
            <a:r>
              <a:rPr sz="2400" spc="-110" dirty="0">
                <a:solidFill>
                  <a:srgbClr val="00469F"/>
                </a:solidFill>
              </a:rPr>
              <a:t> </a:t>
            </a:r>
            <a:r>
              <a:rPr sz="2400" spc="-25" dirty="0">
                <a:solidFill>
                  <a:srgbClr val="00469F"/>
                </a:solidFill>
              </a:rPr>
              <a:t>РФ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16227" y="949832"/>
            <a:ext cx="8684260" cy="218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ВЫЗОВ</a:t>
            </a:r>
            <a:r>
              <a:rPr sz="2000" b="1" spc="-130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spc="-135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трансформация</a:t>
            </a:r>
            <a:r>
              <a:rPr sz="16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миропорядка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ценностная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война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marR="361315">
              <a:lnSpc>
                <a:spcPct val="100000"/>
              </a:lnSpc>
            </a:pP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ВЫЗОВ</a:t>
            </a:r>
            <a:r>
              <a:rPr sz="2000" b="1" spc="-110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b="1" spc="-135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необходимость</a:t>
            </a:r>
            <a:r>
              <a:rPr sz="16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обеспечения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технологического</a:t>
            </a:r>
            <a:r>
              <a:rPr sz="16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лидерства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устойчивой</a:t>
            </a:r>
            <a:r>
              <a:rPr sz="16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динамичной</a:t>
            </a:r>
            <a:r>
              <a:rPr sz="1600" spc="-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экономики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ВЫЗОВ</a:t>
            </a:r>
            <a:r>
              <a:rPr sz="2000" b="1" spc="-120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b="1" spc="-135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стремительное</a:t>
            </a:r>
            <a:r>
              <a:rPr sz="16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развитие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искусственного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интеллекта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цифровых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 технологий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2102" y="3864609"/>
            <a:ext cx="8113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ВЫЗОВ</a:t>
            </a:r>
            <a:r>
              <a:rPr sz="2000" b="1" spc="-80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000" b="1" spc="-55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неравные</a:t>
            </a:r>
            <a:r>
              <a:rPr sz="16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стартовые</a:t>
            </a:r>
            <a:r>
              <a:rPr sz="16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" dirty="0">
                <a:latin typeface="Microsoft Sans Serif" panose="020B0604020202020204"/>
                <a:cs typeface="Microsoft Sans Serif" panose="020B0604020202020204"/>
              </a:rPr>
              <a:t>возможности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 разобщенность </a:t>
            </a:r>
            <a:r>
              <a:rPr sz="1600" dirty="0">
                <a:latin typeface="Microsoft Sans Serif" panose="020B0604020202020204"/>
                <a:cs typeface="Microsoft Sans Serif" panose="020B0604020202020204"/>
              </a:rPr>
              <a:t>социальных</a:t>
            </a:r>
            <a:r>
              <a:rPr sz="1600" spc="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групп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2102" y="4844541"/>
            <a:ext cx="4018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ВЫЗОВ</a:t>
            </a:r>
            <a:r>
              <a:rPr sz="2000" b="1" spc="-65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000" b="1" spc="-40" dirty="0">
                <a:solidFill>
                  <a:srgbClr val="348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демографическая</a:t>
            </a:r>
            <a:r>
              <a:rPr sz="16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ситуация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876" y="2136089"/>
            <a:ext cx="287718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Трансформация </a:t>
            </a:r>
            <a:r>
              <a:rPr sz="32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миропорядка</a:t>
            </a:r>
            <a:r>
              <a:rPr sz="3200" b="1" spc="-12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32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ценностная война</a:t>
            </a:r>
            <a:endParaRPr sz="3200" b="1" spc="-10" dirty="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01211" y="3506723"/>
            <a:ext cx="3206750" cy="2933700"/>
            <a:chOff x="3601211" y="3506723"/>
            <a:chExt cx="3206750" cy="2933700"/>
          </a:xfrm>
        </p:grpSpPr>
        <p:sp>
          <p:nvSpPr>
            <p:cNvPr id="4" name="object 4"/>
            <p:cNvSpPr/>
            <p:nvPr/>
          </p:nvSpPr>
          <p:spPr>
            <a:xfrm>
              <a:off x="3614165" y="3519677"/>
              <a:ext cx="3180715" cy="2908300"/>
            </a:xfrm>
            <a:custGeom>
              <a:avLst/>
              <a:gdLst/>
              <a:ahLst/>
              <a:cxnLst/>
              <a:rect l="l" t="t" r="r" b="b"/>
              <a:pathLst>
                <a:path w="3180715" h="2908300">
                  <a:moveTo>
                    <a:pt x="0" y="2907792"/>
                  </a:moveTo>
                  <a:lnTo>
                    <a:pt x="3180588" y="2907792"/>
                  </a:lnTo>
                  <a:lnTo>
                    <a:pt x="3180588" y="0"/>
                  </a:lnTo>
                  <a:lnTo>
                    <a:pt x="0" y="0"/>
                  </a:lnTo>
                  <a:lnTo>
                    <a:pt x="0" y="2907792"/>
                  </a:lnTo>
                  <a:close/>
                </a:path>
              </a:pathLst>
            </a:custGeom>
            <a:ln w="25907">
              <a:solidFill>
                <a:srgbClr val="609A6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77172" y="4021708"/>
              <a:ext cx="2232647" cy="154246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807964" y="1078991"/>
            <a:ext cx="2110740" cy="1682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 marL="17780">
              <a:lnSpc>
                <a:spcPts val="3080"/>
              </a:lnSpc>
            </a:pPr>
            <a:r>
              <a:rPr sz="2700" b="1" spc="-2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Подзаголовок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280"/>
              </a:lnSpc>
            </a:pPr>
            <a:r>
              <a:rPr sz="12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текст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8506" y="3429761"/>
            <a:ext cx="3601720" cy="2997835"/>
          </a:xfrm>
          <a:prstGeom prst="rect">
            <a:avLst/>
          </a:prstGeom>
          <a:ln w="25907">
            <a:solidFill>
              <a:srgbClr val="006FC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450215" marR="779145" indent="-227330">
              <a:lnSpc>
                <a:spcPct val="100000"/>
              </a:lnSpc>
              <a:spcBef>
                <a:spcPts val="980"/>
              </a:spcBef>
              <a:buAutoNum type="arabicPeriod"/>
              <a:tabLst>
                <a:tab pos="450850" algn="l"/>
              </a:tabLst>
            </a:pPr>
            <a:r>
              <a:rPr sz="1400" dirty="0">
                <a:latin typeface="Calibri" panose="020F0502020204030204"/>
                <a:cs typeface="Calibri" panose="020F0502020204030204"/>
              </a:rPr>
              <a:t>Создание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целостной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системы 	воспитательной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деятельности, 	воспитательного</a:t>
            </a:r>
            <a:r>
              <a:rPr sz="1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пространства, 	обеспечивающего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осознанное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451485" marR="54419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самоопределение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во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всех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сферах деятельности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обучающихся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ООП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450215" marR="501015" indent="-227330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450850" algn="l"/>
              </a:tabLst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Воспитательная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система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основе 	традиционных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духовно-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4514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нравственных</a:t>
            </a:r>
            <a:r>
              <a:rPr sz="1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ценностях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352" y="590550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807720" y="618490"/>
                </a:moveTo>
                <a:lnTo>
                  <a:pt x="188658" y="618490"/>
                </a:lnTo>
                <a:lnTo>
                  <a:pt x="188658" y="0"/>
                </a:lnTo>
                <a:lnTo>
                  <a:pt x="0" y="0"/>
                </a:lnTo>
                <a:lnTo>
                  <a:pt x="0" y="618490"/>
                </a:lnTo>
                <a:lnTo>
                  <a:pt x="0" y="807720"/>
                </a:lnTo>
                <a:lnTo>
                  <a:pt x="807720" y="807720"/>
                </a:lnTo>
                <a:lnTo>
                  <a:pt x="807720" y="61849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0288" y="281940"/>
            <a:ext cx="5404103" cy="25831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08753" y="2726182"/>
            <a:ext cx="1391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Было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30895" y="2651760"/>
            <a:ext cx="3368040" cy="739140"/>
          </a:xfrm>
          <a:custGeom>
            <a:avLst/>
            <a:gdLst/>
            <a:ahLst/>
            <a:cxnLst/>
            <a:rect l="l" t="t" r="r" b="b"/>
            <a:pathLst>
              <a:path w="3368040" h="739139">
                <a:moveTo>
                  <a:pt x="0" y="739139"/>
                </a:moveTo>
                <a:lnTo>
                  <a:pt x="3368040" y="739139"/>
                </a:lnTo>
                <a:lnTo>
                  <a:pt x="336804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57793" y="2637536"/>
            <a:ext cx="2717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Планируем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609600" y="2057400"/>
            <a:ext cx="3006090" cy="323215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обеспечения </a:t>
            </a:r>
            <a:r>
              <a:rPr sz="2400" b="1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 </a:t>
            </a:r>
            <a:r>
              <a:rPr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b="1" spc="-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лидерства</a:t>
            </a:r>
            <a:r>
              <a:rPr sz="2400" b="1" spc="-7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устойчивой</a:t>
            </a:r>
            <a:r>
              <a:rPr sz="2400" b="1" spc="-18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400" b="1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динамичной экономики</a:t>
            </a:r>
            <a:endParaRPr sz="2400" b="1" spc="-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7964" y="1078991"/>
            <a:ext cx="590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63085" y="220979"/>
            <a:ext cx="7994015" cy="3129280"/>
            <a:chOff x="3863085" y="220979"/>
            <a:chExt cx="7994015" cy="3129280"/>
          </a:xfrm>
        </p:grpSpPr>
        <p:sp>
          <p:nvSpPr>
            <p:cNvPr id="5" name="object 5"/>
            <p:cNvSpPr/>
            <p:nvPr/>
          </p:nvSpPr>
          <p:spPr>
            <a:xfrm>
              <a:off x="4582667" y="746760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80">
                  <a:moveTo>
                    <a:pt x="396240" y="0"/>
                  </a:moveTo>
                  <a:lnTo>
                    <a:pt x="350033" y="2666"/>
                  </a:lnTo>
                  <a:lnTo>
                    <a:pt x="305390" y="10465"/>
                  </a:lnTo>
                  <a:lnTo>
                    <a:pt x="262611" y="23102"/>
                  </a:lnTo>
                  <a:lnTo>
                    <a:pt x="221990" y="40277"/>
                  </a:lnTo>
                  <a:lnTo>
                    <a:pt x="183827" y="61693"/>
                  </a:lnTo>
                  <a:lnTo>
                    <a:pt x="148418" y="87054"/>
                  </a:lnTo>
                  <a:lnTo>
                    <a:pt x="116062" y="116062"/>
                  </a:lnTo>
                  <a:lnTo>
                    <a:pt x="87054" y="148418"/>
                  </a:lnTo>
                  <a:lnTo>
                    <a:pt x="61693" y="183827"/>
                  </a:lnTo>
                  <a:lnTo>
                    <a:pt x="40277" y="221990"/>
                  </a:lnTo>
                  <a:lnTo>
                    <a:pt x="23102" y="262611"/>
                  </a:lnTo>
                  <a:lnTo>
                    <a:pt x="10465" y="305390"/>
                  </a:lnTo>
                  <a:lnTo>
                    <a:pt x="2666" y="350033"/>
                  </a:lnTo>
                  <a:lnTo>
                    <a:pt x="0" y="396239"/>
                  </a:lnTo>
                  <a:lnTo>
                    <a:pt x="2666" y="442446"/>
                  </a:lnTo>
                  <a:lnTo>
                    <a:pt x="10465" y="487089"/>
                  </a:lnTo>
                  <a:lnTo>
                    <a:pt x="23102" y="529868"/>
                  </a:lnTo>
                  <a:lnTo>
                    <a:pt x="40277" y="570489"/>
                  </a:lnTo>
                  <a:lnTo>
                    <a:pt x="61693" y="608652"/>
                  </a:lnTo>
                  <a:lnTo>
                    <a:pt x="87054" y="644061"/>
                  </a:lnTo>
                  <a:lnTo>
                    <a:pt x="116062" y="676417"/>
                  </a:lnTo>
                  <a:lnTo>
                    <a:pt x="148418" y="705425"/>
                  </a:lnTo>
                  <a:lnTo>
                    <a:pt x="183827" y="730786"/>
                  </a:lnTo>
                  <a:lnTo>
                    <a:pt x="221990" y="752202"/>
                  </a:lnTo>
                  <a:lnTo>
                    <a:pt x="262611" y="769377"/>
                  </a:lnTo>
                  <a:lnTo>
                    <a:pt x="305390" y="782014"/>
                  </a:lnTo>
                  <a:lnTo>
                    <a:pt x="350033" y="789813"/>
                  </a:lnTo>
                  <a:lnTo>
                    <a:pt x="396240" y="792479"/>
                  </a:lnTo>
                  <a:lnTo>
                    <a:pt x="442446" y="789813"/>
                  </a:lnTo>
                  <a:lnTo>
                    <a:pt x="487089" y="782014"/>
                  </a:lnTo>
                  <a:lnTo>
                    <a:pt x="529868" y="769377"/>
                  </a:lnTo>
                  <a:lnTo>
                    <a:pt x="570489" y="752202"/>
                  </a:lnTo>
                  <a:lnTo>
                    <a:pt x="608652" y="730786"/>
                  </a:lnTo>
                  <a:lnTo>
                    <a:pt x="644061" y="705425"/>
                  </a:lnTo>
                  <a:lnTo>
                    <a:pt x="676417" y="676417"/>
                  </a:lnTo>
                  <a:lnTo>
                    <a:pt x="705425" y="644061"/>
                  </a:lnTo>
                  <a:lnTo>
                    <a:pt x="730786" y="608652"/>
                  </a:lnTo>
                  <a:lnTo>
                    <a:pt x="752202" y="570489"/>
                  </a:lnTo>
                  <a:lnTo>
                    <a:pt x="769377" y="529868"/>
                  </a:lnTo>
                  <a:lnTo>
                    <a:pt x="782014" y="487089"/>
                  </a:lnTo>
                  <a:lnTo>
                    <a:pt x="789813" y="442446"/>
                  </a:lnTo>
                  <a:lnTo>
                    <a:pt x="792480" y="396239"/>
                  </a:lnTo>
                  <a:lnTo>
                    <a:pt x="789813" y="350033"/>
                  </a:lnTo>
                  <a:lnTo>
                    <a:pt x="782014" y="305390"/>
                  </a:lnTo>
                  <a:lnTo>
                    <a:pt x="769377" y="262611"/>
                  </a:lnTo>
                  <a:lnTo>
                    <a:pt x="752202" y="221990"/>
                  </a:lnTo>
                  <a:lnTo>
                    <a:pt x="730786" y="183827"/>
                  </a:lnTo>
                  <a:lnTo>
                    <a:pt x="705425" y="148418"/>
                  </a:lnTo>
                  <a:lnTo>
                    <a:pt x="676417" y="116062"/>
                  </a:lnTo>
                  <a:lnTo>
                    <a:pt x="644061" y="87054"/>
                  </a:lnTo>
                  <a:lnTo>
                    <a:pt x="608652" y="61693"/>
                  </a:lnTo>
                  <a:lnTo>
                    <a:pt x="570489" y="40277"/>
                  </a:lnTo>
                  <a:lnTo>
                    <a:pt x="529868" y="23102"/>
                  </a:lnTo>
                  <a:lnTo>
                    <a:pt x="487089" y="10465"/>
                  </a:lnTo>
                  <a:lnTo>
                    <a:pt x="442446" y="2666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29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92979" y="1004315"/>
              <a:ext cx="347980" cy="265430"/>
            </a:xfrm>
            <a:custGeom>
              <a:avLst/>
              <a:gdLst/>
              <a:ahLst/>
              <a:cxnLst/>
              <a:rect l="l" t="t" r="r" b="b"/>
              <a:pathLst>
                <a:path w="347979" h="265430">
                  <a:moveTo>
                    <a:pt x="319786" y="46862"/>
                  </a:moveTo>
                  <a:lnTo>
                    <a:pt x="27686" y="46862"/>
                  </a:lnTo>
                  <a:lnTo>
                    <a:pt x="16930" y="49025"/>
                  </a:lnTo>
                  <a:lnTo>
                    <a:pt x="8127" y="54927"/>
                  </a:lnTo>
                  <a:lnTo>
                    <a:pt x="2182" y="63686"/>
                  </a:lnTo>
                  <a:lnTo>
                    <a:pt x="0" y="74422"/>
                  </a:lnTo>
                  <a:lnTo>
                    <a:pt x="26" y="237871"/>
                  </a:lnTo>
                  <a:lnTo>
                    <a:pt x="2182" y="248406"/>
                  </a:lnTo>
                  <a:lnTo>
                    <a:pt x="8127" y="257127"/>
                  </a:lnTo>
                  <a:lnTo>
                    <a:pt x="16930" y="263015"/>
                  </a:lnTo>
                  <a:lnTo>
                    <a:pt x="27686" y="265175"/>
                  </a:lnTo>
                  <a:lnTo>
                    <a:pt x="319786" y="265175"/>
                  </a:lnTo>
                  <a:lnTo>
                    <a:pt x="330541" y="263015"/>
                  </a:lnTo>
                  <a:lnTo>
                    <a:pt x="339344" y="257127"/>
                  </a:lnTo>
                  <a:lnTo>
                    <a:pt x="345289" y="248406"/>
                  </a:lnTo>
                  <a:lnTo>
                    <a:pt x="347445" y="237871"/>
                  </a:lnTo>
                  <a:lnTo>
                    <a:pt x="209042" y="237871"/>
                  </a:lnTo>
                  <a:lnTo>
                    <a:pt x="180034" y="232052"/>
                  </a:lnTo>
                  <a:lnTo>
                    <a:pt x="156337" y="216185"/>
                  </a:lnTo>
                  <a:lnTo>
                    <a:pt x="140354" y="192651"/>
                  </a:lnTo>
                  <a:lnTo>
                    <a:pt x="134493" y="163830"/>
                  </a:lnTo>
                  <a:lnTo>
                    <a:pt x="140354" y="134935"/>
                  </a:lnTo>
                  <a:lnTo>
                    <a:pt x="156337" y="111363"/>
                  </a:lnTo>
                  <a:lnTo>
                    <a:pt x="180034" y="95482"/>
                  </a:lnTo>
                  <a:lnTo>
                    <a:pt x="207776" y="89916"/>
                  </a:lnTo>
                  <a:lnTo>
                    <a:pt x="121285" y="89916"/>
                  </a:lnTo>
                  <a:lnTo>
                    <a:pt x="121285" y="73279"/>
                  </a:lnTo>
                  <a:lnTo>
                    <a:pt x="281940" y="73279"/>
                  </a:lnTo>
                  <a:lnTo>
                    <a:pt x="281940" y="67818"/>
                  </a:lnTo>
                  <a:lnTo>
                    <a:pt x="346129" y="67818"/>
                  </a:lnTo>
                  <a:lnTo>
                    <a:pt x="345289" y="63686"/>
                  </a:lnTo>
                  <a:lnTo>
                    <a:pt x="339344" y="54927"/>
                  </a:lnTo>
                  <a:lnTo>
                    <a:pt x="330541" y="49025"/>
                  </a:lnTo>
                  <a:lnTo>
                    <a:pt x="319786" y="46862"/>
                  </a:lnTo>
                  <a:close/>
                </a:path>
                <a:path w="347979" h="265430">
                  <a:moveTo>
                    <a:pt x="281940" y="89662"/>
                  </a:moveTo>
                  <a:lnTo>
                    <a:pt x="209042" y="89662"/>
                  </a:lnTo>
                  <a:lnTo>
                    <a:pt x="238123" y="95482"/>
                  </a:lnTo>
                  <a:lnTo>
                    <a:pt x="261858" y="111363"/>
                  </a:lnTo>
                  <a:lnTo>
                    <a:pt x="277854" y="134935"/>
                  </a:lnTo>
                  <a:lnTo>
                    <a:pt x="283718" y="163830"/>
                  </a:lnTo>
                  <a:lnTo>
                    <a:pt x="277854" y="192651"/>
                  </a:lnTo>
                  <a:lnTo>
                    <a:pt x="261858" y="216185"/>
                  </a:lnTo>
                  <a:lnTo>
                    <a:pt x="238123" y="232052"/>
                  </a:lnTo>
                  <a:lnTo>
                    <a:pt x="209042" y="237871"/>
                  </a:lnTo>
                  <a:lnTo>
                    <a:pt x="347472" y="237871"/>
                  </a:lnTo>
                  <a:lnTo>
                    <a:pt x="347472" y="89916"/>
                  </a:lnTo>
                  <a:lnTo>
                    <a:pt x="281940" y="89916"/>
                  </a:lnTo>
                  <a:lnTo>
                    <a:pt x="281940" y="89662"/>
                  </a:lnTo>
                  <a:close/>
                </a:path>
                <a:path w="347979" h="265430">
                  <a:moveTo>
                    <a:pt x="209042" y="110617"/>
                  </a:moveTo>
                  <a:lnTo>
                    <a:pt x="188257" y="114806"/>
                  </a:lnTo>
                  <a:lnTo>
                    <a:pt x="171259" y="126222"/>
                  </a:lnTo>
                  <a:lnTo>
                    <a:pt x="159785" y="143138"/>
                  </a:lnTo>
                  <a:lnTo>
                    <a:pt x="155575" y="163830"/>
                  </a:lnTo>
                  <a:lnTo>
                    <a:pt x="159785" y="184501"/>
                  </a:lnTo>
                  <a:lnTo>
                    <a:pt x="171259" y="201374"/>
                  </a:lnTo>
                  <a:lnTo>
                    <a:pt x="188257" y="212746"/>
                  </a:lnTo>
                  <a:lnTo>
                    <a:pt x="209042" y="216916"/>
                  </a:lnTo>
                  <a:lnTo>
                    <a:pt x="229879" y="212746"/>
                  </a:lnTo>
                  <a:lnTo>
                    <a:pt x="246872" y="201374"/>
                  </a:lnTo>
                  <a:lnTo>
                    <a:pt x="258316" y="184501"/>
                  </a:lnTo>
                  <a:lnTo>
                    <a:pt x="262509" y="163830"/>
                  </a:lnTo>
                  <a:lnTo>
                    <a:pt x="258316" y="143138"/>
                  </a:lnTo>
                  <a:lnTo>
                    <a:pt x="246872" y="126222"/>
                  </a:lnTo>
                  <a:lnTo>
                    <a:pt x="229879" y="114806"/>
                  </a:lnTo>
                  <a:lnTo>
                    <a:pt x="209042" y="110617"/>
                  </a:lnTo>
                  <a:close/>
                </a:path>
                <a:path w="347979" h="265430">
                  <a:moveTo>
                    <a:pt x="281940" y="73279"/>
                  </a:moveTo>
                  <a:lnTo>
                    <a:pt x="144780" y="73279"/>
                  </a:lnTo>
                  <a:lnTo>
                    <a:pt x="144780" y="89916"/>
                  </a:lnTo>
                  <a:lnTo>
                    <a:pt x="207776" y="89916"/>
                  </a:lnTo>
                  <a:lnTo>
                    <a:pt x="209042" y="89662"/>
                  </a:lnTo>
                  <a:lnTo>
                    <a:pt x="281940" y="89662"/>
                  </a:lnTo>
                  <a:lnTo>
                    <a:pt x="281940" y="73279"/>
                  </a:lnTo>
                  <a:close/>
                </a:path>
                <a:path w="347979" h="265430">
                  <a:moveTo>
                    <a:pt x="346129" y="67818"/>
                  </a:moveTo>
                  <a:lnTo>
                    <a:pt x="327279" y="67818"/>
                  </a:lnTo>
                  <a:lnTo>
                    <a:pt x="327279" y="89916"/>
                  </a:lnTo>
                  <a:lnTo>
                    <a:pt x="347472" y="89916"/>
                  </a:lnTo>
                  <a:lnTo>
                    <a:pt x="347472" y="74422"/>
                  </a:lnTo>
                  <a:lnTo>
                    <a:pt x="346129" y="67818"/>
                  </a:lnTo>
                  <a:close/>
                </a:path>
                <a:path w="347979" h="265430">
                  <a:moveTo>
                    <a:pt x="91948" y="28956"/>
                  </a:moveTo>
                  <a:lnTo>
                    <a:pt x="35687" y="28956"/>
                  </a:lnTo>
                  <a:lnTo>
                    <a:pt x="33528" y="31242"/>
                  </a:lnTo>
                  <a:lnTo>
                    <a:pt x="33528" y="46862"/>
                  </a:lnTo>
                  <a:lnTo>
                    <a:pt x="94107" y="46862"/>
                  </a:lnTo>
                  <a:lnTo>
                    <a:pt x="94107" y="31242"/>
                  </a:lnTo>
                  <a:lnTo>
                    <a:pt x="91948" y="28956"/>
                  </a:lnTo>
                  <a:close/>
                </a:path>
                <a:path w="347979" h="265430">
                  <a:moveTo>
                    <a:pt x="265303" y="0"/>
                  </a:moveTo>
                  <a:lnTo>
                    <a:pt x="152908" y="0"/>
                  </a:lnTo>
                  <a:lnTo>
                    <a:pt x="148462" y="4445"/>
                  </a:lnTo>
                  <a:lnTo>
                    <a:pt x="148462" y="46862"/>
                  </a:lnTo>
                  <a:lnTo>
                    <a:pt x="173736" y="46862"/>
                  </a:lnTo>
                  <a:lnTo>
                    <a:pt x="173736" y="11684"/>
                  </a:lnTo>
                  <a:lnTo>
                    <a:pt x="269748" y="11684"/>
                  </a:lnTo>
                  <a:lnTo>
                    <a:pt x="269748" y="4445"/>
                  </a:lnTo>
                  <a:lnTo>
                    <a:pt x="265303" y="0"/>
                  </a:lnTo>
                  <a:close/>
                </a:path>
                <a:path w="347979" h="265430">
                  <a:moveTo>
                    <a:pt x="269748" y="11684"/>
                  </a:moveTo>
                  <a:lnTo>
                    <a:pt x="244475" y="11684"/>
                  </a:lnTo>
                  <a:lnTo>
                    <a:pt x="244475" y="46862"/>
                  </a:lnTo>
                  <a:lnTo>
                    <a:pt x="269748" y="46862"/>
                  </a:lnTo>
                  <a:lnTo>
                    <a:pt x="269748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00499" y="220979"/>
              <a:ext cx="7856220" cy="27950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69435" y="2689859"/>
              <a:ext cx="3632200" cy="654050"/>
            </a:xfrm>
            <a:custGeom>
              <a:avLst/>
              <a:gdLst/>
              <a:ahLst/>
              <a:cxnLst/>
              <a:rect l="l" t="t" r="r" b="b"/>
              <a:pathLst>
                <a:path w="3632200" h="654050">
                  <a:moveTo>
                    <a:pt x="3631691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3631691" y="653796"/>
                  </a:lnTo>
                  <a:lnTo>
                    <a:pt x="3631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69435" y="2689859"/>
              <a:ext cx="3632200" cy="654050"/>
            </a:xfrm>
            <a:custGeom>
              <a:avLst/>
              <a:gdLst/>
              <a:ahLst/>
              <a:cxnLst/>
              <a:rect l="l" t="t" r="r" b="b"/>
              <a:pathLst>
                <a:path w="3632200" h="654050">
                  <a:moveTo>
                    <a:pt x="0" y="653796"/>
                  </a:moveTo>
                  <a:lnTo>
                    <a:pt x="3631691" y="653796"/>
                  </a:lnTo>
                  <a:lnTo>
                    <a:pt x="3631691" y="0"/>
                  </a:lnTo>
                  <a:lnTo>
                    <a:pt x="0" y="0"/>
                  </a:lnTo>
                  <a:lnTo>
                    <a:pt x="0" y="65379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870197" y="3429761"/>
            <a:ext cx="3632200" cy="2920365"/>
          </a:xfrm>
          <a:prstGeom prst="rect">
            <a:avLst/>
          </a:prstGeom>
          <a:ln w="25907">
            <a:solidFill>
              <a:srgbClr val="609A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325120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Совершенствование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25120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профессиональной</a:t>
            </a:r>
            <a:r>
              <a:rPr sz="1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компетентности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2512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руководителей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специалистов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2512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Создание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условий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для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25120" marR="553085">
              <a:lnSpc>
                <a:spcPct val="100000"/>
              </a:lnSpc>
            </a:pPr>
            <a:r>
              <a:rPr sz="1400" dirty="0">
                <a:latin typeface="Calibri" panose="020F0502020204030204"/>
                <a:cs typeface="Calibri" panose="020F0502020204030204"/>
              </a:rPr>
              <a:t>социализации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трудовой</a:t>
            </a:r>
            <a:r>
              <a:rPr sz="1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занятости обучающихся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ОВЗ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7793" y="3429761"/>
            <a:ext cx="3599815" cy="2880360"/>
          </a:xfrm>
          <a:prstGeom prst="rect">
            <a:avLst/>
          </a:prstGeom>
          <a:ln w="2590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339725" marR="54038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Профессиональная</a:t>
            </a:r>
            <a:r>
              <a:rPr sz="14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компетентность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специалистов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(от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количества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к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39725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качеству)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 marL="339725" marR="10839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Система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самоопределения обучающихся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с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ООП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новых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экономических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условиях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352" y="5905500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807720" y="618490"/>
                </a:moveTo>
                <a:lnTo>
                  <a:pt x="188658" y="618490"/>
                </a:lnTo>
                <a:lnTo>
                  <a:pt x="188658" y="0"/>
                </a:lnTo>
                <a:lnTo>
                  <a:pt x="0" y="0"/>
                </a:lnTo>
                <a:lnTo>
                  <a:pt x="0" y="618490"/>
                </a:lnTo>
                <a:lnTo>
                  <a:pt x="0" y="807720"/>
                </a:lnTo>
                <a:lnTo>
                  <a:pt x="807720" y="807720"/>
                </a:lnTo>
                <a:lnTo>
                  <a:pt x="807720" y="61849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0591" y="2598877"/>
            <a:ext cx="1391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Было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50935" y="2683764"/>
            <a:ext cx="3611879" cy="666115"/>
            <a:chOff x="8250935" y="2683764"/>
            <a:chExt cx="3611879" cy="666115"/>
          </a:xfrm>
        </p:grpSpPr>
        <p:sp>
          <p:nvSpPr>
            <p:cNvPr id="15" name="object 15"/>
            <p:cNvSpPr/>
            <p:nvPr/>
          </p:nvSpPr>
          <p:spPr>
            <a:xfrm>
              <a:off x="8257031" y="2689860"/>
              <a:ext cx="3599815" cy="654050"/>
            </a:xfrm>
            <a:custGeom>
              <a:avLst/>
              <a:gdLst/>
              <a:ahLst/>
              <a:cxnLst/>
              <a:rect l="l" t="t" r="r" b="b"/>
              <a:pathLst>
                <a:path w="3599815" h="654050">
                  <a:moveTo>
                    <a:pt x="3599687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3599687" y="653796"/>
                  </a:lnTo>
                  <a:lnTo>
                    <a:pt x="3599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57031" y="2689860"/>
              <a:ext cx="3599815" cy="654050"/>
            </a:xfrm>
            <a:custGeom>
              <a:avLst/>
              <a:gdLst/>
              <a:ahLst/>
              <a:cxnLst/>
              <a:rect l="l" t="t" r="r" b="b"/>
              <a:pathLst>
                <a:path w="3599815" h="654050">
                  <a:moveTo>
                    <a:pt x="0" y="653796"/>
                  </a:moveTo>
                  <a:lnTo>
                    <a:pt x="3599687" y="653796"/>
                  </a:lnTo>
                  <a:lnTo>
                    <a:pt x="3599687" y="0"/>
                  </a:lnTo>
                  <a:lnTo>
                    <a:pt x="0" y="0"/>
                  </a:lnTo>
                  <a:lnTo>
                    <a:pt x="0" y="65379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699372" y="2632405"/>
            <a:ext cx="2717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54A839"/>
                </a:solidFill>
                <a:latin typeface="Calibri" panose="020F0502020204030204"/>
                <a:cs typeface="Calibri" panose="020F0502020204030204"/>
              </a:rPr>
              <a:t>Планируем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8376</Words>
  <Application>WPS Presentation</Application>
  <PresentationFormat>On-screen Show (4:3)</PresentationFormat>
  <Paragraphs>244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Segoe UI Symbol</vt:lpstr>
      <vt:lpstr>Segoe UI Black</vt:lpstr>
      <vt:lpstr>Cambria</vt:lpstr>
      <vt:lpstr>Arial</vt:lpstr>
      <vt:lpstr>Arial Black</vt:lpstr>
      <vt:lpstr>Microsoft YaHei</vt:lpstr>
      <vt:lpstr>Arial Unicode MS</vt:lpstr>
      <vt:lpstr>Candara</vt:lpstr>
      <vt:lpstr>Wingdings</vt:lpstr>
      <vt:lpstr>Arial MT</vt:lpstr>
      <vt:lpstr>Arial Black</vt:lpstr>
      <vt:lpstr>Microsoft Sans Serif</vt:lpstr>
      <vt:lpstr>Times New Roman</vt:lpstr>
      <vt:lpstr>Bahnschrift Light SemiCondensed</vt:lpstr>
      <vt:lpstr>Bahnschrift SemiLight</vt:lpstr>
      <vt:lpstr>Default Design</vt:lpstr>
      <vt:lpstr>PowerPoint 演示文稿</vt:lpstr>
      <vt:lpstr>ГОСУДАРСТВЕННАЯ ПОЛИТИКА В СФЕРЕ ДОШКОЛЬНОГО ОБРАЗОВАНИЯ</vt:lpstr>
      <vt:lpstr>PowerPoint 演示文稿</vt:lpstr>
      <vt:lpstr>PowerPoint 演示文稿</vt:lpstr>
      <vt:lpstr>PowerPoint 演示文稿</vt:lpstr>
      <vt:lpstr>PowerPoint 演示文稿</vt:lpstr>
      <vt:lpstr>ВЫЗОВЫ СТРАТЕГИИ РАЗВИТИЯ ОБРАЗОВАНИЯ В РФ</vt:lpstr>
      <vt:lpstr>Планируем</vt:lpstr>
      <vt:lpstr>Было</vt:lpstr>
      <vt:lpstr>проектированию и моделированию образовательных сред</vt:lpstr>
      <vt:lpstr>Кластер «ПЕДАГОГИКА»</vt:lpstr>
      <vt:lpstr>Кластер «ПЕДАГОГИКА»</vt:lpstr>
      <vt:lpstr>Кластер «ПЕДАГОГИКА»</vt:lpstr>
      <vt:lpstr>Было</vt:lpstr>
      <vt:lpstr>Было</vt:lpstr>
      <vt:lpstr>ОРГАНИЗАЦИЯ ВАРИАТИВНОГО ОБРАЗОВАНИЯ В КРАСНОЯРСКОМ КРАЕ</vt:lpstr>
      <vt:lpstr>Было</vt:lpstr>
      <vt:lpstr>PowerPoint 演示文稿</vt:lpstr>
      <vt:lpstr>КК ИРО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Наталья Евгеньевна</dc:creator>
  <cp:lastModifiedBy>Александр Рубцо�</cp:lastModifiedBy>
  <cp:revision>2</cp:revision>
  <dcterms:created xsi:type="dcterms:W3CDTF">2025-09-05T04:39:31Z</dcterms:created>
  <dcterms:modified xsi:type="dcterms:W3CDTF">2025-09-05T04:51:35Z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2025-08-27T07:00:00Z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2025-09-05T07:00:00Z</vt:filetime>
  </property>
  <property fmtid="{D5CDD505-2E9C-101B-9397-08002B2CF9AE}" pid="5" name="Producer">
    <vt:lpwstr>Microsoft® PowerPoint® 2019</vt:lpwstr>
  </property>
  <property fmtid="{D5CDD505-2E9C-101B-9397-08002B2CF9AE}" pid="6" name="ICV">
    <vt:lpwstr>12933C5A94B14940876293CFC7DF9A6F_13</vt:lpwstr>
  </property>
  <property fmtid="{D5CDD505-2E9C-101B-9397-08002B2CF9AE}" pid="7" name="KSOProductBuildVer">
    <vt:lpwstr>1049-12.2.0.22549</vt:lpwstr>
  </property>
</Properties>
</file>